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8"/>
  </p:notesMasterIdLst>
  <p:sldIdLst>
    <p:sldId id="461" r:id="rId2"/>
    <p:sldId id="422" r:id="rId3"/>
    <p:sldId id="441" r:id="rId4"/>
    <p:sldId id="668" r:id="rId5"/>
    <p:sldId id="667" r:id="rId6"/>
    <p:sldId id="468" r:id="rId7"/>
    <p:sldId id="626" r:id="rId8"/>
    <p:sldId id="627" r:id="rId9"/>
    <p:sldId id="628" r:id="rId10"/>
    <p:sldId id="658" r:id="rId11"/>
    <p:sldId id="452" r:id="rId12"/>
    <p:sldId id="451" r:id="rId13"/>
    <p:sldId id="332" r:id="rId14"/>
    <p:sldId id="485" r:id="rId15"/>
    <p:sldId id="465" r:id="rId16"/>
    <p:sldId id="484" r:id="rId17"/>
    <p:sldId id="458" r:id="rId18"/>
    <p:sldId id="659" r:id="rId19"/>
    <p:sldId id="660" r:id="rId20"/>
    <p:sldId id="487" r:id="rId21"/>
    <p:sldId id="661" r:id="rId22"/>
    <p:sldId id="662" r:id="rId23"/>
    <p:sldId id="669" r:id="rId24"/>
    <p:sldId id="663" r:id="rId25"/>
    <p:sldId id="457" r:id="rId26"/>
    <p:sldId id="469" r:id="rId27"/>
    <p:sldId id="480" r:id="rId28"/>
    <p:sldId id="472" r:id="rId29"/>
    <p:sldId id="478" r:id="rId30"/>
    <p:sldId id="479" r:id="rId31"/>
    <p:sldId id="482" r:id="rId32"/>
    <p:sldId id="466" r:id="rId33"/>
    <p:sldId id="488" r:id="rId34"/>
    <p:sldId id="439" r:id="rId35"/>
    <p:sldId id="494" r:id="rId36"/>
    <p:sldId id="670" r:id="rId37"/>
    <p:sldId id="671" r:id="rId38"/>
    <p:sldId id="491" r:id="rId39"/>
    <p:sldId id="495" r:id="rId40"/>
    <p:sldId id="497" r:id="rId41"/>
    <p:sldId id="496" r:id="rId42"/>
    <p:sldId id="462" r:id="rId43"/>
    <p:sldId id="490" r:id="rId44"/>
    <p:sldId id="498" r:id="rId45"/>
    <p:sldId id="500" r:id="rId46"/>
    <p:sldId id="501" r:id="rId47"/>
    <p:sldId id="664" r:id="rId48"/>
    <p:sldId id="499" r:id="rId49"/>
    <p:sldId id="505" r:id="rId50"/>
    <p:sldId id="508" r:id="rId51"/>
    <p:sldId id="510" r:id="rId52"/>
    <p:sldId id="665" r:id="rId53"/>
    <p:sldId id="666" r:id="rId54"/>
    <p:sldId id="507" r:id="rId55"/>
    <p:sldId id="506" r:id="rId56"/>
    <p:sldId id="511" r:id="rId57"/>
    <p:sldId id="513" r:id="rId58"/>
    <p:sldId id="463" r:id="rId59"/>
    <p:sldId id="632" r:id="rId60"/>
    <p:sldId id="477" r:id="rId61"/>
    <p:sldId id="471" r:id="rId62"/>
    <p:sldId id="464" r:id="rId63"/>
    <p:sldId id="470" r:id="rId64"/>
    <p:sldId id="514" r:id="rId65"/>
    <p:sldId id="515" r:id="rId66"/>
    <p:sldId id="270" r:id="rId67"/>
    <p:sldId id="599" r:id="rId68"/>
    <p:sldId id="520" r:id="rId69"/>
    <p:sldId id="259" r:id="rId70"/>
    <p:sldId id="620" r:id="rId71"/>
    <p:sldId id="578" r:id="rId72"/>
    <p:sldId id="621" r:id="rId73"/>
    <p:sldId id="570" r:id="rId74"/>
    <p:sldId id="577" r:id="rId75"/>
    <p:sldId id="574" r:id="rId76"/>
    <p:sldId id="576" r:id="rId77"/>
    <p:sldId id="575" r:id="rId78"/>
    <p:sldId id="572" r:id="rId79"/>
    <p:sldId id="573" r:id="rId80"/>
    <p:sldId id="571" r:id="rId81"/>
    <p:sldId id="579" r:id="rId82"/>
    <p:sldId id="581" r:id="rId83"/>
    <p:sldId id="654" r:id="rId84"/>
    <p:sldId id="582" r:id="rId85"/>
    <p:sldId id="641" r:id="rId86"/>
    <p:sldId id="643" r:id="rId87"/>
    <p:sldId id="642" r:id="rId88"/>
    <p:sldId id="644" r:id="rId89"/>
    <p:sldId id="586" r:id="rId90"/>
    <p:sldId id="587" r:id="rId91"/>
    <p:sldId id="590" r:id="rId92"/>
    <p:sldId id="597" r:id="rId93"/>
    <p:sldId id="260" r:id="rId94"/>
    <p:sldId id="605" r:id="rId95"/>
    <p:sldId id="516" r:id="rId96"/>
    <p:sldId id="606" r:id="rId97"/>
    <p:sldId id="607" r:id="rId98"/>
    <p:sldId id="608" r:id="rId99"/>
    <p:sldId id="609" r:id="rId100"/>
    <p:sldId id="610" r:id="rId101"/>
    <p:sldId id="611" r:id="rId102"/>
    <p:sldId id="612" r:id="rId103"/>
    <p:sldId id="517" r:id="rId104"/>
    <p:sldId id="613" r:id="rId105"/>
    <p:sldId id="518" r:id="rId106"/>
    <p:sldId id="258" r:id="rId107"/>
    <p:sldId id="519" r:id="rId108"/>
    <p:sldId id="600" r:id="rId109"/>
    <p:sldId id="521" r:id="rId110"/>
    <p:sldId id="522" r:id="rId111"/>
    <p:sldId id="523" r:id="rId112"/>
    <p:sldId id="524" r:id="rId113"/>
    <p:sldId id="525" r:id="rId114"/>
    <p:sldId id="528" r:id="rId115"/>
    <p:sldId id="529" r:id="rId116"/>
    <p:sldId id="530" r:id="rId117"/>
    <p:sldId id="531" r:id="rId118"/>
    <p:sldId id="532" r:id="rId119"/>
    <p:sldId id="533" r:id="rId120"/>
    <p:sldId id="561" r:id="rId121"/>
    <p:sldId id="562" r:id="rId122"/>
    <p:sldId id="591" r:id="rId123"/>
    <p:sldId id="595" r:id="rId124"/>
    <p:sldId id="596" r:id="rId125"/>
    <p:sldId id="594" r:id="rId126"/>
    <p:sldId id="592" r:id="rId127"/>
    <p:sldId id="593" r:id="rId128"/>
    <p:sldId id="526" r:id="rId129"/>
    <p:sldId id="527" r:id="rId130"/>
    <p:sldId id="603" r:id="rId131"/>
    <p:sldId id="456" r:id="rId132"/>
    <p:sldId id="537" r:id="rId133"/>
    <p:sldId id="538" r:id="rId134"/>
    <p:sldId id="550" r:id="rId135"/>
    <p:sldId id="539" r:id="rId136"/>
    <p:sldId id="551" r:id="rId137"/>
    <p:sldId id="554" r:id="rId138"/>
    <p:sldId id="553" r:id="rId139"/>
    <p:sldId id="563" r:id="rId140"/>
    <p:sldId id="569" r:id="rId141"/>
    <p:sldId id="568" r:id="rId142"/>
    <p:sldId id="564" r:id="rId143"/>
    <p:sldId id="565" r:id="rId144"/>
    <p:sldId id="567" r:id="rId145"/>
    <p:sldId id="541" r:id="rId146"/>
    <p:sldId id="557" r:id="rId147"/>
    <p:sldId id="558" r:id="rId148"/>
    <p:sldId id="559" r:id="rId149"/>
    <p:sldId id="560" r:id="rId150"/>
    <p:sldId id="556" r:id="rId151"/>
    <p:sldId id="546" r:id="rId152"/>
    <p:sldId id="548" r:id="rId153"/>
    <p:sldId id="545" r:id="rId154"/>
    <p:sldId id="549" r:id="rId155"/>
    <p:sldId id="555" r:id="rId156"/>
    <p:sldId id="540" r:id="rId157"/>
    <p:sldId id="543" r:id="rId158"/>
    <p:sldId id="542" r:id="rId159"/>
    <p:sldId id="544" r:id="rId160"/>
    <p:sldId id="655" r:id="rId161"/>
    <p:sldId id="656" r:id="rId162"/>
    <p:sldId id="657" r:id="rId163"/>
    <p:sldId id="647" r:id="rId164"/>
    <p:sldId id="534" r:id="rId165"/>
    <p:sldId id="536" r:id="rId166"/>
    <p:sldId id="648" r:id="rId167"/>
    <p:sldId id="635" r:id="rId168"/>
    <p:sldId id="617" r:id="rId169"/>
    <p:sldId id="636" r:id="rId170"/>
    <p:sldId id="649" r:id="rId171"/>
    <p:sldId id="637" r:id="rId172"/>
    <p:sldId id="650" r:id="rId173"/>
    <p:sldId id="638" r:id="rId174"/>
    <p:sldId id="652" r:id="rId175"/>
    <p:sldId id="639" r:id="rId176"/>
    <p:sldId id="651" r:id="rId177"/>
    <p:sldId id="640" r:id="rId178"/>
    <p:sldId id="625" r:id="rId179"/>
    <p:sldId id="588" r:id="rId180"/>
    <p:sldId id="583" r:id="rId181"/>
    <p:sldId id="584" r:id="rId182"/>
    <p:sldId id="585" r:id="rId183"/>
    <p:sldId id="589" r:id="rId184"/>
    <p:sldId id="417" r:id="rId185"/>
    <p:sldId id="307" r:id="rId186"/>
    <p:sldId id="333" r:id="rId187"/>
    <p:sldId id="286" r:id="rId188"/>
    <p:sldId id="512" r:id="rId189"/>
    <p:sldId id="308" r:id="rId190"/>
    <p:sldId id="436" r:id="rId191"/>
    <p:sldId id="602" r:id="rId192"/>
    <p:sldId id="622" r:id="rId193"/>
    <p:sldId id="601" r:id="rId194"/>
    <p:sldId id="614" r:id="rId195"/>
    <p:sldId id="618" r:id="rId196"/>
    <p:sldId id="616" r:id="rId1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说明" id="{A037999B-65D0-449A-85E1-A21B56D910A1}">
          <p14:sldIdLst>
            <p14:sldId id="461"/>
            <p14:sldId id="422"/>
            <p14:sldId id="441"/>
            <p14:sldId id="668"/>
            <p14:sldId id="667"/>
            <p14:sldId id="468"/>
            <p14:sldId id="626"/>
            <p14:sldId id="627"/>
            <p14:sldId id="628"/>
            <p14:sldId id="658"/>
            <p14:sldId id="452"/>
            <p14:sldId id="451"/>
            <p14:sldId id="332"/>
            <p14:sldId id="485"/>
          </p14:sldIdLst>
        </p14:section>
        <p14:section name="Node.js 简介" id="{EFE2FD03-A666-4C2C-BDCF-ACAD13641E0A}">
          <p14:sldIdLst>
            <p14:sldId id="465"/>
            <p14:sldId id="484"/>
            <p14:sldId id="458"/>
            <p14:sldId id="659"/>
            <p14:sldId id="660"/>
            <p14:sldId id="487"/>
            <p14:sldId id="661"/>
            <p14:sldId id="662"/>
            <p14:sldId id="669"/>
            <p14:sldId id="663"/>
            <p14:sldId id="457"/>
            <p14:sldId id="469"/>
            <p14:sldId id="480"/>
            <p14:sldId id="472"/>
            <p14:sldId id="478"/>
            <p14:sldId id="479"/>
            <p14:sldId id="482"/>
          </p14:sldIdLst>
        </p14:section>
        <p14:section name="全局（上）" id="{D305A009-0512-4BC8-979A-1E9549776CD4}">
          <p14:sldIdLst>
            <p14:sldId id="466"/>
            <p14:sldId id="488"/>
            <p14:sldId id="439"/>
            <p14:sldId id="494"/>
            <p14:sldId id="670"/>
            <p14:sldId id="671"/>
            <p14:sldId id="491"/>
            <p14:sldId id="495"/>
            <p14:sldId id="497"/>
            <p14:sldId id="496"/>
          </p14:sldIdLst>
        </p14:section>
        <p14:section name="全局（下）" id="{37EE1C6B-9983-42E6-85CA-9CB6B45F8A8A}">
          <p14:sldIdLst>
            <p14:sldId id="462"/>
            <p14:sldId id="490"/>
            <p14:sldId id="498"/>
            <p14:sldId id="500"/>
            <p14:sldId id="501"/>
            <p14:sldId id="664"/>
            <p14:sldId id="499"/>
            <p14:sldId id="505"/>
            <p14:sldId id="508"/>
            <p14:sldId id="510"/>
            <p14:sldId id="665"/>
            <p14:sldId id="666"/>
            <p14:sldId id="507"/>
            <p14:sldId id="506"/>
            <p14:sldId id="511"/>
            <p14:sldId id="513"/>
          </p14:sldIdLst>
        </p14:section>
        <p14:section name="事件" id="{7F4610FB-8C8D-408E-827D-D544E6657251}">
          <p14:sldIdLst>
            <p14:sldId id="463"/>
            <p14:sldId id="632"/>
            <p14:sldId id="477"/>
            <p14:sldId id="471"/>
          </p14:sldIdLst>
        </p14:section>
        <p14:section name="流" id="{F0DA4217-8720-49E0-B7FC-75A4209585A7}">
          <p14:sldIdLst>
            <p14:sldId id="464"/>
            <p14:sldId id="470"/>
            <p14:sldId id="514"/>
            <p14:sldId id="515"/>
          </p14:sldIdLst>
        </p14:section>
        <p14:section name="文件系统" id="{B9A8C80D-BF22-464B-AC0A-E75C273FCA10}">
          <p14:sldIdLst>
            <p14:sldId id="270"/>
            <p14:sldId id="599"/>
            <p14:sldId id="520"/>
          </p14:sldIdLst>
        </p14:section>
        <p14:section name="调试" id="{2AB74E2A-202E-4953-8008-186FBD6D2E93}">
          <p14:sldIdLst>
            <p14:sldId id="259"/>
            <p14:sldId id="620"/>
            <p14:sldId id="578"/>
            <p14:sldId id="621"/>
            <p14:sldId id="570"/>
            <p14:sldId id="577"/>
            <p14:sldId id="574"/>
            <p14:sldId id="576"/>
            <p14:sldId id="575"/>
            <p14:sldId id="572"/>
            <p14:sldId id="573"/>
            <p14:sldId id="571"/>
            <p14:sldId id="579"/>
            <p14:sldId id="581"/>
            <p14:sldId id="654"/>
            <p14:sldId id="582"/>
            <p14:sldId id="641"/>
            <p14:sldId id="643"/>
            <p14:sldId id="642"/>
            <p14:sldId id="644"/>
            <p14:sldId id="586"/>
            <p14:sldId id="587"/>
            <p14:sldId id="590"/>
            <p14:sldId id="597"/>
          </p14:sldIdLst>
        </p14:section>
        <p14:section name="子进程" id="{AC336DCB-8678-455C-88FF-1FD0B389F2B5}">
          <p14:sldIdLst>
            <p14:sldId id="260"/>
            <p14:sldId id="605"/>
            <p14:sldId id="516"/>
            <p14:sldId id="606"/>
            <p14:sldId id="607"/>
            <p14:sldId id="608"/>
            <p14:sldId id="609"/>
            <p14:sldId id="610"/>
            <p14:sldId id="611"/>
            <p14:sldId id="612"/>
            <p14:sldId id="517"/>
            <p14:sldId id="613"/>
            <p14:sldId id="518"/>
          </p14:sldIdLst>
        </p14:section>
        <p14:section name="网络" id="{34AF5455-DF14-4EEE-BA03-3F8B84669127}">
          <p14:sldIdLst>
            <p14:sldId id="258"/>
            <p14:sldId id="519"/>
            <p14:sldId id="600"/>
            <p14:sldId id="521"/>
            <p14:sldId id="522"/>
            <p14:sldId id="523"/>
            <p14:sldId id="524"/>
            <p14:sldId id="525"/>
            <p14:sldId id="528"/>
            <p14:sldId id="529"/>
            <p14:sldId id="530"/>
            <p14:sldId id="531"/>
            <p14:sldId id="532"/>
            <p14:sldId id="533"/>
            <p14:sldId id="561"/>
            <p14:sldId id="562"/>
            <p14:sldId id="591"/>
            <p14:sldId id="595"/>
            <p14:sldId id="596"/>
            <p14:sldId id="594"/>
            <p14:sldId id="592"/>
            <p14:sldId id="593"/>
            <p14:sldId id="526"/>
            <p14:sldId id="527"/>
          </p14:sldIdLst>
        </p14:section>
        <p14:section name="HTTP 网络编程" id="{05DEDE48-CB6E-41F7-A0A2-0F7D111B5A1C}">
          <p14:sldIdLst>
            <p14:sldId id="603"/>
            <p14:sldId id="456"/>
            <p14:sldId id="537"/>
            <p14:sldId id="538"/>
            <p14:sldId id="550"/>
            <p14:sldId id="539"/>
            <p14:sldId id="551"/>
            <p14:sldId id="554"/>
            <p14:sldId id="553"/>
            <p14:sldId id="563"/>
            <p14:sldId id="569"/>
            <p14:sldId id="568"/>
            <p14:sldId id="564"/>
            <p14:sldId id="565"/>
            <p14:sldId id="567"/>
            <p14:sldId id="541"/>
            <p14:sldId id="557"/>
            <p14:sldId id="558"/>
            <p14:sldId id="559"/>
            <p14:sldId id="560"/>
            <p14:sldId id="556"/>
            <p14:sldId id="546"/>
            <p14:sldId id="548"/>
            <p14:sldId id="545"/>
            <p14:sldId id="549"/>
            <p14:sldId id="555"/>
            <p14:sldId id="540"/>
            <p14:sldId id="543"/>
            <p14:sldId id="542"/>
            <p14:sldId id="544"/>
          </p14:sldIdLst>
        </p14:section>
        <p14:section name="Express 框架" id="{EB51B642-EE75-4EB6-B3CB-762106AD17F6}">
          <p14:sldIdLst>
            <p14:sldId id="655"/>
            <p14:sldId id="656"/>
            <p14:sldId id="657"/>
          </p14:sldIdLst>
        </p14:section>
        <p14:section name="测试" id="{5CBF236A-0B91-4804-B373-E6A25A1B25DA}">
          <p14:sldIdLst>
            <p14:sldId id="647"/>
            <p14:sldId id="534"/>
            <p14:sldId id="536"/>
          </p14:sldIdLst>
        </p14:section>
        <p14:section name="数据存储" id="{5B95F295-C08E-4AB7-ABEA-35080E423A3A}">
          <p14:sldIdLst>
            <p14:sldId id="648"/>
            <p14:sldId id="635"/>
          </p14:sldIdLst>
        </p14:section>
        <p14:section name="压缩与解压缩" id="{861B7D01-D54F-4658-9336-2699EC58C6D9}">
          <p14:sldIdLst>
            <p14:sldId id="617"/>
            <p14:sldId id="636"/>
          </p14:sldIdLst>
        </p14:section>
        <p14:section name="加密与解密" id="{A17EFE81-87EF-43EA-AF3A-D4061FAB265C}">
          <p14:sldIdLst>
            <p14:sldId id="649"/>
            <p14:sldId id="637"/>
          </p14:sldIdLst>
        </p14:section>
        <p14:section name="部署" id="{2E6AB147-F73D-480C-B1F7-4E757E4DB4C4}">
          <p14:sldIdLst>
            <p14:sldId id="650"/>
            <p14:sldId id="638"/>
          </p14:sldIdLst>
        </p14:section>
        <p14:section name="模块" id="{BF72111B-BF35-4A74-9C52-32B4EBDAE25B}">
          <p14:sldIdLst>
            <p14:sldId id="652"/>
            <p14:sldId id="639"/>
          </p14:sldIdLst>
        </p14:section>
        <p14:section name="综合案例实战" id="{BC8A75AF-349B-4E37-B59C-6CD53F0B7392}">
          <p14:sldIdLst>
            <p14:sldId id="651"/>
            <p14:sldId id="640"/>
            <p14:sldId id="625"/>
          </p14:sldIdLst>
        </p14:section>
        <p14:section name="废弃幻灯片" id="{90072368-58BA-4537-80F8-79A42997119A}">
          <p14:sldIdLst>
            <p14:sldId id="588"/>
            <p14:sldId id="583"/>
            <p14:sldId id="584"/>
            <p14:sldId id="585"/>
            <p14:sldId id="589"/>
            <p14:sldId id="417"/>
            <p14:sldId id="307"/>
            <p14:sldId id="333"/>
            <p14:sldId id="286"/>
            <p14:sldId id="512"/>
            <p14:sldId id="308"/>
            <p14:sldId id="436"/>
            <p14:sldId id="602"/>
            <p14:sldId id="622"/>
            <p14:sldId id="601"/>
            <p14:sldId id="614"/>
            <p14:sldId id="618"/>
            <p14:sldId id="6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>
    <p:extLst>
      <p:ext uri="{19B8F6BF-5375-455C-9EA6-DF929625EA0E}">
        <p15:presenceInfo xmlns:p15="http://schemas.microsoft.com/office/powerpoint/2012/main" userId="Windows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4D"/>
    <a:srgbClr val="FFFFFF"/>
    <a:srgbClr val="29293F"/>
    <a:srgbClr val="385D8A"/>
    <a:srgbClr val="6DAC13"/>
    <a:srgbClr val="67B3FA"/>
    <a:srgbClr val="ED077E"/>
    <a:srgbClr val="F3DB7D"/>
    <a:srgbClr val="660066"/>
    <a:srgbClr val="4ED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8" autoAdjust="0"/>
    <p:restoredTop sz="94270" autoAdjust="0"/>
  </p:normalViewPr>
  <p:slideViewPr>
    <p:cSldViewPr>
      <p:cViewPr varScale="1">
        <p:scale>
          <a:sx n="72" d="100"/>
          <a:sy n="72" d="100"/>
        </p:scale>
        <p:origin x="25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-4680"/>
    </p:cViewPr>
  </p:sorterViewPr>
  <p:notesViewPr>
    <p:cSldViewPr showGuides="1"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commentAuthors" Target="commentAuthors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329364-5276-43F2-87A7-AB070C6B9435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</dgm:pt>
    <dgm:pt modelId="{74E4989A-8254-47D5-99CC-203EE05D0A07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运行时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gm:t>
    </dgm:pt>
    <dgm:pt modelId="{F129354A-6CA2-43C0-83B9-648C416C7055}" type="parTrans" cxnId="{EEF0D48E-33A1-4F62-B484-A342A282AD77}">
      <dgm:prSet/>
      <dgm:spPr/>
      <dgm:t>
        <a:bodyPr/>
        <a:lstStyle/>
        <a:p>
          <a:endParaRPr lang="zh-CN" altLang="en-US"/>
        </a:p>
      </dgm:t>
    </dgm:pt>
    <dgm:pt modelId="{321A10CE-F40B-4343-94B9-342CF2C5DFE6}" type="sibTrans" cxnId="{EEF0D48E-33A1-4F62-B484-A342A282AD7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D9A6CB-7EF9-4515-BDA8-346515F76889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逻辑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gm:t>
    </dgm:pt>
    <dgm:pt modelId="{773A8D35-3382-4BB2-940F-9451F3B25DF8}" type="parTrans" cxnId="{0759B80C-24C8-4791-940F-2D18E922062D}">
      <dgm:prSet/>
      <dgm:spPr/>
      <dgm:t>
        <a:bodyPr/>
        <a:lstStyle/>
        <a:p>
          <a:endParaRPr lang="zh-CN" altLang="en-US"/>
        </a:p>
      </dgm:t>
    </dgm:pt>
    <dgm:pt modelId="{93D5F4D0-087F-4E2E-BB0C-A641825EC7C1}" type="sibTrans" cxnId="{0759B80C-24C8-4791-940F-2D18E922062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2A6C3C-57AB-4306-A2ED-30F0FF17BE4F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语法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gm:t>
    </dgm:pt>
    <dgm:pt modelId="{4CF59240-E052-4717-82F3-497002C6C00B}" type="parTrans" cxnId="{7CF8265E-A3F4-49C3-A1E7-2B60A8924309}">
      <dgm:prSet/>
      <dgm:spPr/>
      <dgm:t>
        <a:bodyPr/>
        <a:lstStyle/>
        <a:p>
          <a:endParaRPr lang="zh-CN" altLang="en-US"/>
        </a:p>
      </dgm:t>
    </dgm:pt>
    <dgm:pt modelId="{FED7DD39-2266-4A5B-8EDE-1525102DC7B5}" type="sibTrans" cxnId="{7CF8265E-A3F4-49C3-A1E7-2B60A892430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D8B935-12D3-41BE-A114-5F21FF3EAC51}" type="pres">
      <dgm:prSet presAssocID="{70329364-5276-43F2-87A7-AB070C6B943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3317097-1ACD-4A57-AEE2-981BE6C573F2}" type="pres">
      <dgm:prSet presAssocID="{74E4989A-8254-47D5-99CC-203EE05D0A07}" presName="gear1" presStyleLbl="node1" presStyleIdx="0" presStyleCnt="3">
        <dgm:presLayoutVars>
          <dgm:chMax val="1"/>
          <dgm:bulletEnabled val="1"/>
        </dgm:presLayoutVars>
      </dgm:prSet>
      <dgm:spPr/>
    </dgm:pt>
    <dgm:pt modelId="{5019EF82-F81C-4FF2-B13E-434136BB32C2}" type="pres">
      <dgm:prSet presAssocID="{74E4989A-8254-47D5-99CC-203EE05D0A07}" presName="gear1srcNode" presStyleLbl="node1" presStyleIdx="0" presStyleCnt="3"/>
      <dgm:spPr/>
    </dgm:pt>
    <dgm:pt modelId="{F9182D1C-7D9F-4BCC-AC7D-205CFB294585}" type="pres">
      <dgm:prSet presAssocID="{74E4989A-8254-47D5-99CC-203EE05D0A07}" presName="gear1dstNode" presStyleLbl="node1" presStyleIdx="0" presStyleCnt="3"/>
      <dgm:spPr/>
    </dgm:pt>
    <dgm:pt modelId="{FB1F5D5D-D5D2-4140-A3DF-959CD6EB0764}" type="pres">
      <dgm:prSet presAssocID="{4AD9A6CB-7EF9-4515-BDA8-346515F76889}" presName="gear2" presStyleLbl="node1" presStyleIdx="1" presStyleCnt="3">
        <dgm:presLayoutVars>
          <dgm:chMax val="1"/>
          <dgm:bulletEnabled val="1"/>
        </dgm:presLayoutVars>
      </dgm:prSet>
      <dgm:spPr/>
    </dgm:pt>
    <dgm:pt modelId="{6FC7089A-A27D-4DA8-8B21-59AC805260B9}" type="pres">
      <dgm:prSet presAssocID="{4AD9A6CB-7EF9-4515-BDA8-346515F76889}" presName="gear2srcNode" presStyleLbl="node1" presStyleIdx="1" presStyleCnt="3"/>
      <dgm:spPr/>
    </dgm:pt>
    <dgm:pt modelId="{00E5DF04-37BD-491F-BF7C-611602D3A1D3}" type="pres">
      <dgm:prSet presAssocID="{4AD9A6CB-7EF9-4515-BDA8-346515F76889}" presName="gear2dstNode" presStyleLbl="node1" presStyleIdx="1" presStyleCnt="3"/>
      <dgm:spPr/>
    </dgm:pt>
    <dgm:pt modelId="{78C4EDE2-DB23-4CE1-95B3-AA314AA73EFB}" type="pres">
      <dgm:prSet presAssocID="{102A6C3C-57AB-4306-A2ED-30F0FF17BE4F}" presName="gear3" presStyleLbl="node1" presStyleIdx="2" presStyleCnt="3"/>
      <dgm:spPr/>
    </dgm:pt>
    <dgm:pt modelId="{C9819263-DEE4-4538-B285-8898A2347323}" type="pres">
      <dgm:prSet presAssocID="{102A6C3C-57AB-4306-A2ED-30F0FF17BE4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075C5A2-5DE8-41DC-B418-08B7D825D2CF}" type="pres">
      <dgm:prSet presAssocID="{102A6C3C-57AB-4306-A2ED-30F0FF17BE4F}" presName="gear3srcNode" presStyleLbl="node1" presStyleIdx="2" presStyleCnt="3"/>
      <dgm:spPr/>
    </dgm:pt>
    <dgm:pt modelId="{BB269234-75F8-49E1-9C14-169BB1FBFBB0}" type="pres">
      <dgm:prSet presAssocID="{102A6C3C-57AB-4306-A2ED-30F0FF17BE4F}" presName="gear3dstNode" presStyleLbl="node1" presStyleIdx="2" presStyleCnt="3"/>
      <dgm:spPr/>
    </dgm:pt>
    <dgm:pt modelId="{1029BE3B-A205-4FA8-91E2-34D9AD62A3B0}" type="pres">
      <dgm:prSet presAssocID="{321A10CE-F40B-4343-94B9-342CF2C5DFE6}" presName="connector1" presStyleLbl="sibTrans2D1" presStyleIdx="0" presStyleCnt="3"/>
      <dgm:spPr/>
    </dgm:pt>
    <dgm:pt modelId="{8C513200-4819-4CC1-A16E-DB460F6B9C93}" type="pres">
      <dgm:prSet presAssocID="{93D5F4D0-087F-4E2E-BB0C-A641825EC7C1}" presName="connector2" presStyleLbl="sibTrans2D1" presStyleIdx="1" presStyleCnt="3"/>
      <dgm:spPr/>
    </dgm:pt>
    <dgm:pt modelId="{7A649010-63CB-4CA1-BE6F-D9AA0EDDDC9C}" type="pres">
      <dgm:prSet presAssocID="{FED7DD39-2266-4A5B-8EDE-1525102DC7B5}" presName="connector3" presStyleLbl="sibTrans2D1" presStyleIdx="2" presStyleCnt="3"/>
      <dgm:spPr/>
    </dgm:pt>
  </dgm:ptLst>
  <dgm:cxnLst>
    <dgm:cxn modelId="{0759B80C-24C8-4791-940F-2D18E922062D}" srcId="{70329364-5276-43F2-87A7-AB070C6B9435}" destId="{4AD9A6CB-7EF9-4515-BDA8-346515F76889}" srcOrd="1" destOrd="0" parTransId="{773A8D35-3382-4BB2-940F-9451F3B25DF8}" sibTransId="{93D5F4D0-087F-4E2E-BB0C-A641825EC7C1}"/>
    <dgm:cxn modelId="{4CFB051A-C4C9-4730-AB12-5561012CEEA6}" type="presOf" srcId="{102A6C3C-57AB-4306-A2ED-30F0FF17BE4F}" destId="{BB269234-75F8-49E1-9C14-169BB1FBFBB0}" srcOrd="3" destOrd="0" presId="urn:microsoft.com/office/officeart/2005/8/layout/gear1"/>
    <dgm:cxn modelId="{2ACBA01F-5861-4CFF-9C29-8C56AF5D291D}" type="presOf" srcId="{74E4989A-8254-47D5-99CC-203EE05D0A07}" destId="{F9182D1C-7D9F-4BCC-AC7D-205CFB294585}" srcOrd="2" destOrd="0" presId="urn:microsoft.com/office/officeart/2005/8/layout/gear1"/>
    <dgm:cxn modelId="{60E91D2A-A8F7-4748-8C75-3B504E1E62F0}" type="presOf" srcId="{74E4989A-8254-47D5-99CC-203EE05D0A07}" destId="{5019EF82-F81C-4FF2-B13E-434136BB32C2}" srcOrd="1" destOrd="0" presId="urn:microsoft.com/office/officeart/2005/8/layout/gear1"/>
    <dgm:cxn modelId="{EC02CB3C-AD28-4526-AF25-18D06A911A97}" type="presOf" srcId="{321A10CE-F40B-4343-94B9-342CF2C5DFE6}" destId="{1029BE3B-A205-4FA8-91E2-34D9AD62A3B0}" srcOrd="0" destOrd="0" presId="urn:microsoft.com/office/officeart/2005/8/layout/gear1"/>
    <dgm:cxn modelId="{7CF8265E-A3F4-49C3-A1E7-2B60A8924309}" srcId="{70329364-5276-43F2-87A7-AB070C6B9435}" destId="{102A6C3C-57AB-4306-A2ED-30F0FF17BE4F}" srcOrd="2" destOrd="0" parTransId="{4CF59240-E052-4717-82F3-497002C6C00B}" sibTransId="{FED7DD39-2266-4A5B-8EDE-1525102DC7B5}"/>
    <dgm:cxn modelId="{F6B2B569-1824-4BF3-9A12-CDC15AA8203C}" type="presOf" srcId="{70329364-5276-43F2-87A7-AB070C6B9435}" destId="{B0D8B935-12D3-41BE-A114-5F21FF3EAC51}" srcOrd="0" destOrd="0" presId="urn:microsoft.com/office/officeart/2005/8/layout/gear1"/>
    <dgm:cxn modelId="{B0813D51-C6EB-4E04-A41D-83ACC738CC59}" type="presOf" srcId="{FED7DD39-2266-4A5B-8EDE-1525102DC7B5}" destId="{7A649010-63CB-4CA1-BE6F-D9AA0EDDDC9C}" srcOrd="0" destOrd="0" presId="urn:microsoft.com/office/officeart/2005/8/layout/gear1"/>
    <dgm:cxn modelId="{C0DB2587-C552-4380-B6A8-5BE7B6FECEDA}" type="presOf" srcId="{102A6C3C-57AB-4306-A2ED-30F0FF17BE4F}" destId="{C9819263-DEE4-4538-B285-8898A2347323}" srcOrd="1" destOrd="0" presId="urn:microsoft.com/office/officeart/2005/8/layout/gear1"/>
    <dgm:cxn modelId="{D62C9F8E-41A2-4006-99F3-FBA681761FB5}" type="presOf" srcId="{4AD9A6CB-7EF9-4515-BDA8-346515F76889}" destId="{FB1F5D5D-D5D2-4140-A3DF-959CD6EB0764}" srcOrd="0" destOrd="0" presId="urn:microsoft.com/office/officeart/2005/8/layout/gear1"/>
    <dgm:cxn modelId="{EEF0D48E-33A1-4F62-B484-A342A282AD77}" srcId="{70329364-5276-43F2-87A7-AB070C6B9435}" destId="{74E4989A-8254-47D5-99CC-203EE05D0A07}" srcOrd="0" destOrd="0" parTransId="{F129354A-6CA2-43C0-83B9-648C416C7055}" sibTransId="{321A10CE-F40B-4343-94B9-342CF2C5DFE6}"/>
    <dgm:cxn modelId="{68FD8598-38EB-4908-89BE-62374FC84965}" type="presOf" srcId="{4AD9A6CB-7EF9-4515-BDA8-346515F76889}" destId="{6FC7089A-A27D-4DA8-8B21-59AC805260B9}" srcOrd="1" destOrd="0" presId="urn:microsoft.com/office/officeart/2005/8/layout/gear1"/>
    <dgm:cxn modelId="{7591E1A2-5CA3-4080-AF57-0F4CF7A472F4}" type="presOf" srcId="{102A6C3C-57AB-4306-A2ED-30F0FF17BE4F}" destId="{78C4EDE2-DB23-4CE1-95B3-AA314AA73EFB}" srcOrd="0" destOrd="0" presId="urn:microsoft.com/office/officeart/2005/8/layout/gear1"/>
    <dgm:cxn modelId="{1E273FB0-DC78-41B1-851C-8C800CB4CC5B}" type="presOf" srcId="{102A6C3C-57AB-4306-A2ED-30F0FF17BE4F}" destId="{3075C5A2-5DE8-41DC-B418-08B7D825D2CF}" srcOrd="2" destOrd="0" presId="urn:microsoft.com/office/officeart/2005/8/layout/gear1"/>
    <dgm:cxn modelId="{385828B1-0546-4A04-B1E7-67EB2286C53A}" type="presOf" srcId="{93D5F4D0-087F-4E2E-BB0C-A641825EC7C1}" destId="{8C513200-4819-4CC1-A16E-DB460F6B9C93}" srcOrd="0" destOrd="0" presId="urn:microsoft.com/office/officeart/2005/8/layout/gear1"/>
    <dgm:cxn modelId="{ED1F6BB1-5630-40A8-A971-3088CA388BA3}" type="presOf" srcId="{4AD9A6CB-7EF9-4515-BDA8-346515F76889}" destId="{00E5DF04-37BD-491F-BF7C-611602D3A1D3}" srcOrd="2" destOrd="0" presId="urn:microsoft.com/office/officeart/2005/8/layout/gear1"/>
    <dgm:cxn modelId="{2A7A7AE8-DBF8-4A99-9A86-ADF59401C72C}" type="presOf" srcId="{74E4989A-8254-47D5-99CC-203EE05D0A07}" destId="{53317097-1ACD-4A57-AEE2-981BE6C573F2}" srcOrd="0" destOrd="0" presId="urn:microsoft.com/office/officeart/2005/8/layout/gear1"/>
    <dgm:cxn modelId="{EE2A27F3-036B-40B3-B2FB-1B48E11E2594}" type="presParOf" srcId="{B0D8B935-12D3-41BE-A114-5F21FF3EAC51}" destId="{53317097-1ACD-4A57-AEE2-981BE6C573F2}" srcOrd="0" destOrd="0" presId="urn:microsoft.com/office/officeart/2005/8/layout/gear1"/>
    <dgm:cxn modelId="{1676D30A-57E9-45B6-8256-EC55BC4AF531}" type="presParOf" srcId="{B0D8B935-12D3-41BE-A114-5F21FF3EAC51}" destId="{5019EF82-F81C-4FF2-B13E-434136BB32C2}" srcOrd="1" destOrd="0" presId="urn:microsoft.com/office/officeart/2005/8/layout/gear1"/>
    <dgm:cxn modelId="{6EBE7252-D731-4EF8-AAE4-C1DD9A94A036}" type="presParOf" srcId="{B0D8B935-12D3-41BE-A114-5F21FF3EAC51}" destId="{F9182D1C-7D9F-4BCC-AC7D-205CFB294585}" srcOrd="2" destOrd="0" presId="urn:microsoft.com/office/officeart/2005/8/layout/gear1"/>
    <dgm:cxn modelId="{3D9B7D79-5029-41FA-8BB0-C687F5B214B5}" type="presParOf" srcId="{B0D8B935-12D3-41BE-A114-5F21FF3EAC51}" destId="{FB1F5D5D-D5D2-4140-A3DF-959CD6EB0764}" srcOrd="3" destOrd="0" presId="urn:microsoft.com/office/officeart/2005/8/layout/gear1"/>
    <dgm:cxn modelId="{5EBE3853-A941-4264-8FC6-169532C2B5D2}" type="presParOf" srcId="{B0D8B935-12D3-41BE-A114-5F21FF3EAC51}" destId="{6FC7089A-A27D-4DA8-8B21-59AC805260B9}" srcOrd="4" destOrd="0" presId="urn:microsoft.com/office/officeart/2005/8/layout/gear1"/>
    <dgm:cxn modelId="{DF49102C-EB32-4B27-95BE-E03F2A632749}" type="presParOf" srcId="{B0D8B935-12D3-41BE-A114-5F21FF3EAC51}" destId="{00E5DF04-37BD-491F-BF7C-611602D3A1D3}" srcOrd="5" destOrd="0" presId="urn:microsoft.com/office/officeart/2005/8/layout/gear1"/>
    <dgm:cxn modelId="{A1E36E18-5B85-42AC-85BD-B621BD1AC171}" type="presParOf" srcId="{B0D8B935-12D3-41BE-A114-5F21FF3EAC51}" destId="{78C4EDE2-DB23-4CE1-95B3-AA314AA73EFB}" srcOrd="6" destOrd="0" presId="urn:microsoft.com/office/officeart/2005/8/layout/gear1"/>
    <dgm:cxn modelId="{0DF4666A-7ADD-45E9-9DE6-F7434FF5BAF4}" type="presParOf" srcId="{B0D8B935-12D3-41BE-A114-5F21FF3EAC51}" destId="{C9819263-DEE4-4538-B285-8898A2347323}" srcOrd="7" destOrd="0" presId="urn:microsoft.com/office/officeart/2005/8/layout/gear1"/>
    <dgm:cxn modelId="{634CCFD6-EFDC-49C3-91FD-3E631559A041}" type="presParOf" srcId="{B0D8B935-12D3-41BE-A114-5F21FF3EAC51}" destId="{3075C5A2-5DE8-41DC-B418-08B7D825D2CF}" srcOrd="8" destOrd="0" presId="urn:microsoft.com/office/officeart/2005/8/layout/gear1"/>
    <dgm:cxn modelId="{25893619-7120-4B17-83D8-9838512DBBDC}" type="presParOf" srcId="{B0D8B935-12D3-41BE-A114-5F21FF3EAC51}" destId="{BB269234-75F8-49E1-9C14-169BB1FBFBB0}" srcOrd="9" destOrd="0" presId="urn:microsoft.com/office/officeart/2005/8/layout/gear1"/>
    <dgm:cxn modelId="{FEDB3F26-D33B-4248-85D9-A681E96F509C}" type="presParOf" srcId="{B0D8B935-12D3-41BE-A114-5F21FF3EAC51}" destId="{1029BE3B-A205-4FA8-91E2-34D9AD62A3B0}" srcOrd="10" destOrd="0" presId="urn:microsoft.com/office/officeart/2005/8/layout/gear1"/>
    <dgm:cxn modelId="{C3634102-532C-4786-8189-69BAE2A2631F}" type="presParOf" srcId="{B0D8B935-12D3-41BE-A114-5F21FF3EAC51}" destId="{8C513200-4819-4CC1-A16E-DB460F6B9C93}" srcOrd="11" destOrd="0" presId="urn:microsoft.com/office/officeart/2005/8/layout/gear1"/>
    <dgm:cxn modelId="{5ADEB426-8554-4FB2-B951-F4DD1DE720D3}" type="presParOf" srcId="{B0D8B935-12D3-41BE-A114-5F21FF3EAC51}" destId="{7A649010-63CB-4CA1-BE6F-D9AA0EDDDC9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33995-8B29-4059-BF16-FE463E5000EA}" type="doc">
      <dgm:prSet loTypeId="urn:microsoft.com/office/officeart/2005/8/layout/arrow2" loCatId="process" qsTypeId="urn:microsoft.com/office/officeart/2005/8/quickstyle/simple1" qsCatId="simple" csTypeId="urn:microsoft.com/office/officeart/2005/8/colors/accent1_5" csCatId="accent1" phldr="1"/>
      <dgm:spPr/>
    </dgm:pt>
    <dgm:pt modelId="{ACC6BE03-2BCA-40FC-BDF8-492A7025F753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HTTP 0.9 1991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gm:t>
    </dgm:pt>
    <dgm:pt modelId="{DE612D30-0248-46F6-89EF-038B70879240}" type="parTrans" cxnId="{67EC0A49-55CC-4917-8D5C-A7B3B1BC841E}">
      <dgm:prSet/>
      <dgm:spPr/>
      <dgm:t>
        <a:bodyPr/>
        <a:lstStyle/>
        <a:p>
          <a:endParaRPr lang="zh-CN" altLang="en-US"/>
        </a:p>
      </dgm:t>
    </dgm:pt>
    <dgm:pt modelId="{45D32536-F65B-427D-8FCB-2839173FF72F}" type="sibTrans" cxnId="{67EC0A49-55CC-4917-8D5C-A7B3B1BC841E}">
      <dgm:prSet/>
      <dgm:spPr/>
      <dgm:t>
        <a:bodyPr/>
        <a:lstStyle/>
        <a:p>
          <a:endParaRPr lang="zh-CN" altLang="en-US"/>
        </a:p>
      </dgm:t>
    </dgm:pt>
    <dgm:pt modelId="{1C0426C1-1AD8-4897-9232-3C8554AECE6F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HTTP 1.1 1997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gm:t>
    </dgm:pt>
    <dgm:pt modelId="{6D0CBA43-FF07-467F-AB72-3CF20EAF00E7}" type="parTrans" cxnId="{84237D06-78D6-4FD7-852C-5C7939C37F9C}">
      <dgm:prSet/>
      <dgm:spPr/>
      <dgm:t>
        <a:bodyPr/>
        <a:lstStyle/>
        <a:p>
          <a:endParaRPr lang="zh-CN" altLang="en-US"/>
        </a:p>
      </dgm:t>
    </dgm:pt>
    <dgm:pt modelId="{D2369171-E6BE-45E2-AB5E-5D64643BD333}" type="sibTrans" cxnId="{84237D06-78D6-4FD7-852C-5C7939C37F9C}">
      <dgm:prSet/>
      <dgm:spPr/>
      <dgm:t>
        <a:bodyPr/>
        <a:lstStyle/>
        <a:p>
          <a:endParaRPr lang="zh-CN" altLang="en-US"/>
        </a:p>
      </dgm:t>
    </dgm:pt>
    <dgm:pt modelId="{832D63D8-F4B6-4DF4-8E82-4508622744C3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HTTP 1.0 1996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gm:t>
    </dgm:pt>
    <dgm:pt modelId="{EF716044-60A2-4029-BD43-0CDBD11CB54E}" type="parTrans" cxnId="{81224F85-3B58-4C4C-B156-61260A3CA876}">
      <dgm:prSet/>
      <dgm:spPr/>
      <dgm:t>
        <a:bodyPr/>
        <a:lstStyle/>
        <a:p>
          <a:endParaRPr lang="zh-CN" altLang="en-US"/>
        </a:p>
      </dgm:t>
    </dgm:pt>
    <dgm:pt modelId="{BC4F9B87-9595-43FA-AB7D-00590BDD6776}" type="sibTrans" cxnId="{81224F85-3B58-4C4C-B156-61260A3CA876}">
      <dgm:prSet/>
      <dgm:spPr/>
      <dgm:t>
        <a:bodyPr/>
        <a:lstStyle/>
        <a:p>
          <a:endParaRPr lang="zh-CN" altLang="en-US"/>
        </a:p>
      </dgm:t>
    </dgm:pt>
    <dgm:pt modelId="{5070CC0F-62FE-45C9-BFEE-953AABC8D2E1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HTTP 2.0 2015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gm:t>
    </dgm:pt>
    <dgm:pt modelId="{58697BDB-707D-4432-B502-A256DDADE1FA}" type="parTrans" cxnId="{5D25F690-96A4-4290-9313-C164230EAE36}">
      <dgm:prSet/>
      <dgm:spPr/>
      <dgm:t>
        <a:bodyPr/>
        <a:lstStyle/>
        <a:p>
          <a:endParaRPr lang="zh-CN" altLang="en-US"/>
        </a:p>
      </dgm:t>
    </dgm:pt>
    <dgm:pt modelId="{20F001C9-F7DC-434E-95F6-CA3CFCB03A42}" type="sibTrans" cxnId="{5D25F690-96A4-4290-9313-C164230EAE36}">
      <dgm:prSet/>
      <dgm:spPr/>
      <dgm:t>
        <a:bodyPr/>
        <a:lstStyle/>
        <a:p>
          <a:endParaRPr lang="zh-CN" altLang="en-US"/>
        </a:p>
      </dgm:t>
    </dgm:pt>
    <dgm:pt modelId="{BA65643B-836C-4524-B61B-A04C77FDF70A}" type="pres">
      <dgm:prSet presAssocID="{58E33995-8B29-4059-BF16-FE463E5000EA}" presName="arrowDiagram" presStyleCnt="0">
        <dgm:presLayoutVars>
          <dgm:chMax val="5"/>
          <dgm:dir/>
          <dgm:resizeHandles val="exact"/>
        </dgm:presLayoutVars>
      </dgm:prSet>
      <dgm:spPr/>
    </dgm:pt>
    <dgm:pt modelId="{629224EF-00D5-4731-95DE-463D41D89193}" type="pres">
      <dgm:prSet presAssocID="{58E33995-8B29-4059-BF16-FE463E5000EA}" presName="arrow" presStyleLbl="bgShp" presStyleIdx="0" presStyleCnt="1"/>
      <dgm:spPr/>
    </dgm:pt>
    <dgm:pt modelId="{818F8552-37B5-4756-9560-EFF8EC8EA8CC}" type="pres">
      <dgm:prSet presAssocID="{58E33995-8B29-4059-BF16-FE463E5000EA}" presName="arrowDiagram4" presStyleCnt="0"/>
      <dgm:spPr/>
    </dgm:pt>
    <dgm:pt modelId="{B308FD56-4548-4F79-93A7-8720EC252A53}" type="pres">
      <dgm:prSet presAssocID="{ACC6BE03-2BCA-40FC-BDF8-492A7025F753}" presName="bullet4a" presStyleLbl="node1" presStyleIdx="0" presStyleCnt="4"/>
      <dgm:spPr/>
    </dgm:pt>
    <dgm:pt modelId="{D3875EF3-452E-466A-A52D-DC79F0CBA02C}" type="pres">
      <dgm:prSet presAssocID="{ACC6BE03-2BCA-40FC-BDF8-492A7025F753}" presName="textBox4a" presStyleLbl="revTx" presStyleIdx="0" presStyleCnt="4">
        <dgm:presLayoutVars>
          <dgm:bulletEnabled val="1"/>
        </dgm:presLayoutVars>
      </dgm:prSet>
      <dgm:spPr/>
    </dgm:pt>
    <dgm:pt modelId="{60EE4549-AF03-44A0-90BC-8A6BAC591FD7}" type="pres">
      <dgm:prSet presAssocID="{832D63D8-F4B6-4DF4-8E82-4508622744C3}" presName="bullet4b" presStyleLbl="node1" presStyleIdx="1" presStyleCnt="4"/>
      <dgm:spPr/>
    </dgm:pt>
    <dgm:pt modelId="{4E4819CE-B93E-40B1-AD17-75C24C1A91D2}" type="pres">
      <dgm:prSet presAssocID="{832D63D8-F4B6-4DF4-8E82-4508622744C3}" presName="textBox4b" presStyleLbl="revTx" presStyleIdx="1" presStyleCnt="4">
        <dgm:presLayoutVars>
          <dgm:bulletEnabled val="1"/>
        </dgm:presLayoutVars>
      </dgm:prSet>
      <dgm:spPr/>
    </dgm:pt>
    <dgm:pt modelId="{D22ADDFE-C098-4C9C-BF3A-B61C1C7955BC}" type="pres">
      <dgm:prSet presAssocID="{1C0426C1-1AD8-4897-9232-3C8554AECE6F}" presName="bullet4c" presStyleLbl="node1" presStyleIdx="2" presStyleCnt="4"/>
      <dgm:spPr>
        <a:solidFill>
          <a:srgbClr val="FF0000">
            <a:alpha val="63333"/>
          </a:srgbClr>
        </a:solidFill>
      </dgm:spPr>
    </dgm:pt>
    <dgm:pt modelId="{12B1D20C-8193-474A-BCE1-63CCE78CA0AB}" type="pres">
      <dgm:prSet presAssocID="{1C0426C1-1AD8-4897-9232-3C8554AECE6F}" presName="textBox4c" presStyleLbl="revTx" presStyleIdx="2" presStyleCnt="4">
        <dgm:presLayoutVars>
          <dgm:bulletEnabled val="1"/>
        </dgm:presLayoutVars>
      </dgm:prSet>
      <dgm:spPr/>
    </dgm:pt>
    <dgm:pt modelId="{DBDCFA37-B27D-4386-9547-6E2B988BDFCB}" type="pres">
      <dgm:prSet presAssocID="{5070CC0F-62FE-45C9-BFEE-953AABC8D2E1}" presName="bullet4d" presStyleLbl="node1" presStyleIdx="3" presStyleCnt="4"/>
      <dgm:spPr/>
    </dgm:pt>
    <dgm:pt modelId="{872A0ADF-3C4A-4BC0-B413-5D60B0A255DC}" type="pres">
      <dgm:prSet presAssocID="{5070CC0F-62FE-45C9-BFEE-953AABC8D2E1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A7CE3605-A965-4F07-9C13-EC6F8BB4409B}" type="presOf" srcId="{58E33995-8B29-4059-BF16-FE463E5000EA}" destId="{BA65643B-836C-4524-B61B-A04C77FDF70A}" srcOrd="0" destOrd="0" presId="urn:microsoft.com/office/officeart/2005/8/layout/arrow2"/>
    <dgm:cxn modelId="{84237D06-78D6-4FD7-852C-5C7939C37F9C}" srcId="{58E33995-8B29-4059-BF16-FE463E5000EA}" destId="{1C0426C1-1AD8-4897-9232-3C8554AECE6F}" srcOrd="2" destOrd="0" parTransId="{6D0CBA43-FF07-467F-AB72-3CF20EAF00E7}" sibTransId="{D2369171-E6BE-45E2-AB5E-5D64643BD333}"/>
    <dgm:cxn modelId="{67EC0A49-55CC-4917-8D5C-A7B3B1BC841E}" srcId="{58E33995-8B29-4059-BF16-FE463E5000EA}" destId="{ACC6BE03-2BCA-40FC-BDF8-492A7025F753}" srcOrd="0" destOrd="0" parTransId="{DE612D30-0248-46F6-89EF-038B70879240}" sibTransId="{45D32536-F65B-427D-8FCB-2839173FF72F}"/>
    <dgm:cxn modelId="{2F25776B-E2E9-4C4D-A65C-C3FC1FDED73C}" type="presOf" srcId="{1C0426C1-1AD8-4897-9232-3C8554AECE6F}" destId="{12B1D20C-8193-474A-BCE1-63CCE78CA0AB}" srcOrd="0" destOrd="0" presId="urn:microsoft.com/office/officeart/2005/8/layout/arrow2"/>
    <dgm:cxn modelId="{81224F85-3B58-4C4C-B156-61260A3CA876}" srcId="{58E33995-8B29-4059-BF16-FE463E5000EA}" destId="{832D63D8-F4B6-4DF4-8E82-4508622744C3}" srcOrd="1" destOrd="0" parTransId="{EF716044-60A2-4029-BD43-0CDBD11CB54E}" sibTransId="{BC4F9B87-9595-43FA-AB7D-00590BDD6776}"/>
    <dgm:cxn modelId="{5D25F690-96A4-4290-9313-C164230EAE36}" srcId="{58E33995-8B29-4059-BF16-FE463E5000EA}" destId="{5070CC0F-62FE-45C9-BFEE-953AABC8D2E1}" srcOrd="3" destOrd="0" parTransId="{58697BDB-707D-4432-B502-A256DDADE1FA}" sibTransId="{20F001C9-F7DC-434E-95F6-CA3CFCB03A42}"/>
    <dgm:cxn modelId="{B93761AD-48E4-46B9-A85D-17F44929619D}" type="presOf" srcId="{ACC6BE03-2BCA-40FC-BDF8-492A7025F753}" destId="{D3875EF3-452E-466A-A52D-DC79F0CBA02C}" srcOrd="0" destOrd="0" presId="urn:microsoft.com/office/officeart/2005/8/layout/arrow2"/>
    <dgm:cxn modelId="{331E73AE-DC87-420D-8483-82770F27DDDB}" type="presOf" srcId="{832D63D8-F4B6-4DF4-8E82-4508622744C3}" destId="{4E4819CE-B93E-40B1-AD17-75C24C1A91D2}" srcOrd="0" destOrd="0" presId="urn:microsoft.com/office/officeart/2005/8/layout/arrow2"/>
    <dgm:cxn modelId="{2A9A6CE6-9D05-4060-A017-9E77F7E058BD}" type="presOf" srcId="{5070CC0F-62FE-45C9-BFEE-953AABC8D2E1}" destId="{872A0ADF-3C4A-4BC0-B413-5D60B0A255DC}" srcOrd="0" destOrd="0" presId="urn:microsoft.com/office/officeart/2005/8/layout/arrow2"/>
    <dgm:cxn modelId="{11F9ED3F-51CA-4EF4-B80E-0CE44B6D97F4}" type="presParOf" srcId="{BA65643B-836C-4524-B61B-A04C77FDF70A}" destId="{629224EF-00D5-4731-95DE-463D41D89193}" srcOrd="0" destOrd="0" presId="urn:microsoft.com/office/officeart/2005/8/layout/arrow2"/>
    <dgm:cxn modelId="{98A25490-BF19-4A39-AFCE-3D4DEACF4675}" type="presParOf" srcId="{BA65643B-836C-4524-B61B-A04C77FDF70A}" destId="{818F8552-37B5-4756-9560-EFF8EC8EA8CC}" srcOrd="1" destOrd="0" presId="urn:microsoft.com/office/officeart/2005/8/layout/arrow2"/>
    <dgm:cxn modelId="{C483F614-25DB-4F60-AFD1-7B722F679CE7}" type="presParOf" srcId="{818F8552-37B5-4756-9560-EFF8EC8EA8CC}" destId="{B308FD56-4548-4F79-93A7-8720EC252A53}" srcOrd="0" destOrd="0" presId="urn:microsoft.com/office/officeart/2005/8/layout/arrow2"/>
    <dgm:cxn modelId="{01E02125-D7A1-4F76-99EA-25E60F44F64C}" type="presParOf" srcId="{818F8552-37B5-4756-9560-EFF8EC8EA8CC}" destId="{D3875EF3-452E-466A-A52D-DC79F0CBA02C}" srcOrd="1" destOrd="0" presId="urn:microsoft.com/office/officeart/2005/8/layout/arrow2"/>
    <dgm:cxn modelId="{755C7CE7-2691-4700-A354-7B2DB249B81A}" type="presParOf" srcId="{818F8552-37B5-4756-9560-EFF8EC8EA8CC}" destId="{60EE4549-AF03-44A0-90BC-8A6BAC591FD7}" srcOrd="2" destOrd="0" presId="urn:microsoft.com/office/officeart/2005/8/layout/arrow2"/>
    <dgm:cxn modelId="{A72D2C11-8B84-4CD4-B0D3-B5BA43017327}" type="presParOf" srcId="{818F8552-37B5-4756-9560-EFF8EC8EA8CC}" destId="{4E4819CE-B93E-40B1-AD17-75C24C1A91D2}" srcOrd="3" destOrd="0" presId="urn:microsoft.com/office/officeart/2005/8/layout/arrow2"/>
    <dgm:cxn modelId="{5E277298-8EFA-47D5-98AE-3FC8B48073BC}" type="presParOf" srcId="{818F8552-37B5-4756-9560-EFF8EC8EA8CC}" destId="{D22ADDFE-C098-4C9C-BF3A-B61C1C7955BC}" srcOrd="4" destOrd="0" presId="urn:microsoft.com/office/officeart/2005/8/layout/arrow2"/>
    <dgm:cxn modelId="{BD71F8A4-1EAE-4876-B4EE-ACCCE88D7489}" type="presParOf" srcId="{818F8552-37B5-4756-9560-EFF8EC8EA8CC}" destId="{12B1D20C-8193-474A-BCE1-63CCE78CA0AB}" srcOrd="5" destOrd="0" presId="urn:microsoft.com/office/officeart/2005/8/layout/arrow2"/>
    <dgm:cxn modelId="{F1FC7A3A-D38E-47F4-9706-DC62E204017E}" type="presParOf" srcId="{818F8552-37B5-4756-9560-EFF8EC8EA8CC}" destId="{DBDCFA37-B27D-4386-9547-6E2B988BDFCB}" srcOrd="6" destOrd="0" presId="urn:microsoft.com/office/officeart/2005/8/layout/arrow2"/>
    <dgm:cxn modelId="{CD66A5DB-639D-4DDE-80F4-552CD7A7F2FE}" type="presParOf" srcId="{818F8552-37B5-4756-9560-EFF8EC8EA8CC}" destId="{872A0ADF-3C4A-4BC0-B413-5D60B0A255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17097-1ACD-4A57-AEE2-981BE6C573F2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运行时</a:t>
          </a:r>
          <a:endParaRPr lang="en-US" altLang="zh-CN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sp:txBody>
      <dsp:txXfrm>
        <a:off x="4392232" y="3136513"/>
        <a:ext cx="1781934" cy="1531918"/>
      </dsp:txXfrm>
    </dsp:sp>
    <dsp:sp modelId="{FB1F5D5D-D5D2-4140-A3DF-959CD6EB0764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逻辑</a:t>
          </a:r>
          <a:endParaRPr lang="en-US" altLang="zh-CN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sp:txBody>
      <dsp:txXfrm>
        <a:off x="2604759" y="2282937"/>
        <a:ext cx="1076134" cy="1069538"/>
      </dsp:txXfrm>
    </dsp:sp>
    <dsp:sp modelId="{78C4EDE2-DB23-4CE1-95B3-AA314AA73EFB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语法</a:t>
          </a:r>
          <a:endParaRPr lang="en-US" altLang="zh-CN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sp:txBody>
      <dsp:txXfrm rot="-20700000">
        <a:off x="3738879" y="704426"/>
        <a:ext cx="1192106" cy="1192106"/>
      </dsp:txXfrm>
    </dsp:sp>
    <dsp:sp modelId="{1029BE3B-A205-4FA8-91E2-34D9AD62A3B0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13200-4819-4CC1-A16E-DB460F6B9C93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49010-63CB-4CA1-BE6F-D9AA0EDDDC9C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224EF-00D5-4731-95DE-463D41D89193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8FD56-4548-4F79-93A7-8720EC252A53}">
      <dsp:nvSpPr>
        <dsp:cNvPr id="0" name=""/>
        <dsp:cNvSpPr/>
      </dsp:nvSpPr>
      <dsp:spPr>
        <a:xfrm>
          <a:off x="800608" y="3946821"/>
          <a:ext cx="186944" cy="18694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75EF3-452E-466A-A52D-DC79F0CBA02C}">
      <dsp:nvSpPr>
        <dsp:cNvPr id="0" name=""/>
        <dsp:cNvSpPr/>
      </dsp:nvSpPr>
      <dsp:spPr>
        <a:xfrm>
          <a:off x="894080" y="4040293"/>
          <a:ext cx="1389888" cy="120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5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HTTP 0.9 1991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sp:txBody>
      <dsp:txXfrm>
        <a:off x="894080" y="4040293"/>
        <a:ext cx="1389888" cy="1209040"/>
      </dsp:txXfrm>
    </dsp:sp>
    <dsp:sp modelId="{60EE4549-AF03-44A0-90BC-8A6BAC591FD7}">
      <dsp:nvSpPr>
        <dsp:cNvPr id="0" name=""/>
        <dsp:cNvSpPr/>
      </dsp:nvSpPr>
      <dsp:spPr>
        <a:xfrm>
          <a:off x="2121408" y="2765213"/>
          <a:ext cx="325120" cy="32512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819CE-B93E-40B1-AD17-75C24C1A91D2}">
      <dsp:nvSpPr>
        <dsp:cNvPr id="0" name=""/>
        <dsp:cNvSpPr/>
      </dsp:nvSpPr>
      <dsp:spPr>
        <a:xfrm>
          <a:off x="2283968" y="2927773"/>
          <a:ext cx="1706880" cy="232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7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HTTP 1.0 1996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sp:txBody>
      <dsp:txXfrm>
        <a:off x="2283968" y="2927773"/>
        <a:ext cx="1706880" cy="2321559"/>
      </dsp:txXfrm>
    </dsp:sp>
    <dsp:sp modelId="{D22ADDFE-C098-4C9C-BF3A-B61C1C7955BC}">
      <dsp:nvSpPr>
        <dsp:cNvPr id="0" name=""/>
        <dsp:cNvSpPr/>
      </dsp:nvSpPr>
      <dsp:spPr>
        <a:xfrm>
          <a:off x="3807968" y="1894501"/>
          <a:ext cx="430784" cy="430784"/>
        </a:xfrm>
        <a:prstGeom prst="ellipse">
          <a:avLst/>
        </a:prstGeom>
        <a:solidFill>
          <a:srgbClr val="FF0000">
            <a:alpha val="63333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1D20C-8193-474A-BCE1-63CCE78CA0AB}">
      <dsp:nvSpPr>
        <dsp:cNvPr id="0" name=""/>
        <dsp:cNvSpPr/>
      </dsp:nvSpPr>
      <dsp:spPr>
        <a:xfrm>
          <a:off x="4023360" y="2109893"/>
          <a:ext cx="1706880" cy="31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26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HTTP 1.1 1997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sp:txBody>
      <dsp:txXfrm>
        <a:off x="4023360" y="2109893"/>
        <a:ext cx="1706880" cy="3139440"/>
      </dsp:txXfrm>
    </dsp:sp>
    <dsp:sp modelId="{DBDCFA37-B27D-4386-9547-6E2B988BDFCB}">
      <dsp:nvSpPr>
        <dsp:cNvPr id="0" name=""/>
        <dsp:cNvSpPr/>
      </dsp:nvSpPr>
      <dsp:spPr>
        <a:xfrm>
          <a:off x="5644896" y="1318429"/>
          <a:ext cx="577088" cy="57708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A0ADF-3C4A-4BC0-B413-5D60B0A255DC}">
      <dsp:nvSpPr>
        <dsp:cNvPr id="0" name=""/>
        <dsp:cNvSpPr/>
      </dsp:nvSpPr>
      <dsp:spPr>
        <a:xfrm>
          <a:off x="5933440" y="1606973"/>
          <a:ext cx="1706880" cy="3642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78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HTTP 2.0 2015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sp:txBody>
      <dsp:txXfrm>
        <a:off x="5933440" y="1606973"/>
        <a:ext cx="1706880" cy="3642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37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525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81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6970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Todo</a:t>
            </a:r>
            <a:r>
              <a:rPr lang="en-US" altLang="zh-CN" dirty="0"/>
              <a:t> list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0101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智能终端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26899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Node.js RESTful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463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Roy Thomas Fielding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5616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94100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Todo</a:t>
            </a:r>
            <a:r>
              <a:rPr lang="en-US" altLang="zh-CN" dirty="0"/>
              <a:t> list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2527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764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 </a:t>
            </a:r>
            <a:r>
              <a:rPr lang="zh-CN" altLang="en-US" dirty="0"/>
              <a:t>优势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1911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 </a:t>
            </a:r>
            <a:r>
              <a:rPr lang="zh-CN" altLang="en-US" dirty="0"/>
              <a:t>浏览器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28241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 </a:t>
            </a:r>
            <a:r>
              <a:rPr lang="zh-CN" altLang="en-US" dirty="0"/>
              <a:t>证书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7803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四个模块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831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createServer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17740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测试框架概览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50989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assert</a:t>
            </a:r>
            <a:r>
              <a:rPr lang="en-US" altLang="zh-CN" baseline="0" dirty="0"/>
              <a:t> </a:t>
            </a:r>
            <a:r>
              <a:rPr lang="zh-CN" altLang="en-US" baseline="0" dirty="0"/>
              <a:t>模块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05924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JSHint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59010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四种配置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5187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四种配置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073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四种配置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1513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调试器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306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8008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2351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44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156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44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87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14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237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68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582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66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546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324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四个模块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525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createServer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556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调试程序是软件开发过程中常见的动作之一。因为，程序代码很少能一次性编写成功。调试就是修改程序中的错误，程序中的错误就是 </a:t>
            </a:r>
            <a:r>
              <a:rPr lang="en-US" altLang="zh-CN" dirty="0"/>
              <a:t>bug</a:t>
            </a:r>
            <a:r>
              <a:rPr lang="zh-CN" altLang="en-US" dirty="0"/>
              <a:t>，调试的英文单词是 </a:t>
            </a:r>
            <a:r>
              <a:rPr lang="en-US" altLang="zh-CN" dirty="0"/>
              <a:t>debug</a:t>
            </a:r>
            <a:r>
              <a:rPr lang="zh-CN" altLang="en-US" dirty="0"/>
              <a:t>，</a:t>
            </a:r>
            <a:r>
              <a:rPr lang="en-US" altLang="zh-CN" dirty="0"/>
              <a:t>de </a:t>
            </a:r>
            <a:r>
              <a:rPr lang="zh-CN" altLang="en-US" dirty="0"/>
              <a:t>前缀就是去除的意思，所以 </a:t>
            </a:r>
            <a:r>
              <a:rPr lang="en-US" altLang="zh-CN" dirty="0"/>
              <a:t>debug</a:t>
            </a:r>
            <a:r>
              <a:rPr lang="zh-CN" altLang="en-US" dirty="0"/>
              <a:t>，就是除去 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488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调试程序是一个过程，一般包括两个步骤：定位错误和修改错误。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定位错误是通过分析错误和复现错误这两个动作完成的。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修改错误就是，编写代码了，用正确的代码替换错误的代码。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面是不是少一个发现错误的过程啊？没有缺少，为什么呢？因为，发现错误是在调试之前，通过测试来完成的，当然，测试的实施可以是开发人员自己，通过简单的运行程序来完成，也可以由测试工程师来执行。</a:t>
            </a:r>
            <a:r>
              <a:rPr lang="en-US" altLang="zh-CN" dirty="0"/>
              <a:t>Node.js </a:t>
            </a:r>
            <a:r>
              <a:rPr lang="zh-CN" altLang="en-US" dirty="0"/>
              <a:t>测试的话题前面已经介绍过了，按照顺序，现在该讲一讲调试的话题了。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284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下面，咱们介绍一些程序调试的基础知识。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首先，我们要知道调试的对象是程序。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程序既然是人编写的，就一定会出错。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所以，程序员的基本功，除了编写程序，就是调试程序了。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写程序和调试程序是程序员的日常工作。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284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02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我们还要知道，程序的错误有三种：语法错误、逻辑错误和运行时错误。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语法错误是最简单和最低级的错误。这种错误对于初学编程的人，因为编程语言掌握的不够扎实，可能经常会犯这种错误。而对于有经验的程序员，可能是在写代码时因为手误，偶尔出现语法错误。在程序开发时，编译器会提示，发生错误的具体行号和错误信息。出现语法错误时程序编译不通过，程序也无法运行。这是最低级的错误，程序员在提交代码到版本仓库之前，应该保证没有语法错误。因为 </a:t>
            </a:r>
            <a:r>
              <a:rPr lang="en-US" altLang="zh-CN" dirty="0"/>
              <a:t>JavaScript </a:t>
            </a:r>
            <a:r>
              <a:rPr lang="zh-CN" altLang="en-US" dirty="0"/>
              <a:t>是解释型的脚本程序，程序代码不需要编译就可以直接运行。所以，语法错误如果不用工具做事先检查，就会在运行时才能发现。咱们接下来的视频，会首先介绍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工具，可以检查 </a:t>
            </a:r>
            <a:r>
              <a:rPr lang="en-US" altLang="zh-CN" dirty="0"/>
              <a:t>JavaScript </a:t>
            </a:r>
            <a:r>
              <a:rPr lang="zh-CN" altLang="en-US" dirty="0"/>
              <a:t>程序做静态代码检查。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逻辑错误，比如：计算加法的表达式，写成了减法表达式，</a:t>
            </a:r>
            <a:r>
              <a:rPr lang="en-US" altLang="zh-CN" dirty="0"/>
              <a:t>a + b </a:t>
            </a:r>
            <a:r>
              <a:rPr lang="zh-CN" altLang="en-US" dirty="0"/>
              <a:t>写成了 </a:t>
            </a:r>
            <a:r>
              <a:rPr lang="en-US" altLang="zh-CN" dirty="0"/>
              <a:t>a - b</a:t>
            </a:r>
            <a:r>
              <a:rPr lang="zh-CN" altLang="en-US" dirty="0"/>
              <a:t>。当 </a:t>
            </a:r>
            <a:r>
              <a:rPr lang="en-US" altLang="zh-CN" dirty="0"/>
              <a:t>b </a:t>
            </a:r>
            <a:r>
              <a:rPr lang="zh-CN" altLang="en-US" dirty="0"/>
              <a:t>是 </a:t>
            </a:r>
            <a:r>
              <a:rPr lang="en-US" altLang="zh-CN" dirty="0"/>
              <a:t>0 </a:t>
            </a:r>
            <a:r>
              <a:rPr lang="zh-CN" altLang="en-US" dirty="0"/>
              <a:t>时，不论 </a:t>
            </a:r>
            <a:r>
              <a:rPr lang="en-US" altLang="zh-CN" dirty="0"/>
              <a:t>a </a:t>
            </a:r>
            <a:r>
              <a:rPr lang="zh-CN" altLang="en-US" dirty="0"/>
              <a:t>是什么数，结果都是正确的，但是当 </a:t>
            </a:r>
            <a:r>
              <a:rPr lang="en-US" altLang="zh-CN" dirty="0"/>
              <a:t>b </a:t>
            </a:r>
            <a:r>
              <a:rPr lang="zh-CN" altLang="en-US" dirty="0"/>
              <a:t>不为 </a:t>
            </a:r>
            <a:r>
              <a:rPr lang="en-US" altLang="zh-CN" dirty="0"/>
              <a:t>0 </a:t>
            </a:r>
            <a:r>
              <a:rPr lang="zh-CN" altLang="en-US" dirty="0"/>
              <a:t>时，表达式的结果就和预期不一致了。这就是逻辑错误，这种 </a:t>
            </a:r>
            <a:r>
              <a:rPr lang="en-US" altLang="zh-CN" dirty="0"/>
              <a:t>bug </a:t>
            </a:r>
            <a:r>
              <a:rPr lang="zh-CN" altLang="en-US" dirty="0"/>
              <a:t>需要通过测试来发现，通过调试程序来解决 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运行时错误是程序运行时发生的异常，程序崩溃，比如：</a:t>
            </a:r>
            <a:r>
              <a:rPr lang="en-US" altLang="zh-CN" dirty="0"/>
              <a:t>windows </a:t>
            </a:r>
            <a:r>
              <a:rPr lang="zh-CN" altLang="en-US" dirty="0"/>
              <a:t>蓝屏。这种错误，需要在程序中写异常捕获的代码来解决。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对于 </a:t>
            </a:r>
            <a:r>
              <a:rPr lang="en-US" altLang="zh-CN" dirty="0"/>
              <a:t>Node.js </a:t>
            </a:r>
            <a:r>
              <a:rPr lang="zh-CN" altLang="en-US" dirty="0"/>
              <a:t>的 </a:t>
            </a:r>
            <a:r>
              <a:rPr lang="en-US" altLang="zh-CN" dirty="0"/>
              <a:t>JavaScript </a:t>
            </a:r>
            <a:r>
              <a:rPr lang="zh-CN" altLang="en-US" dirty="0"/>
              <a:t>脚本程序，逻辑错误一般不会导致程序崩溃。语法错误一定会抛出异常，程序崩溃，即使，在程序中有异常捕获。运行时错误，如果程序中没有异常捕获，一定会抛出异常，程序崩溃。如果程序中有异常捕获，程序不会崩溃，发生异常后，程序继续运行还是关闭退出，可以视具体情况而定，这个由程序员来做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705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上面介绍了三种错误是什么，以及三种错误的区别。相当于咱们对 </a:t>
            </a:r>
            <a:r>
              <a:rPr lang="en-US" altLang="zh-CN" dirty="0"/>
              <a:t>bug </a:t>
            </a:r>
            <a:r>
              <a:rPr lang="zh-CN" altLang="en-US" dirty="0"/>
              <a:t>有了一个基本的了解。接下来，咱们聊一聊，调试程序的方法。也就是如何 </a:t>
            </a:r>
            <a:r>
              <a:rPr lang="en-US" altLang="zh-CN" dirty="0"/>
              <a:t>debug</a:t>
            </a:r>
            <a:r>
              <a:rPr lang="zh-CN" altLang="en-US" dirty="0"/>
              <a:t>。最常使用的调试手段有两种，一种是交互式调试。交互式调试就调试动作而言，一般包括两大类动作：一类是控制程序执行，设置断点（中断程序执行，复杂的有条件断点），单步执行，跳入函数，跳出函数，或者运行到光标处。另一类是变量查看。因为，所有的 </a:t>
            </a:r>
            <a:r>
              <a:rPr lang="en-US" altLang="zh-CN" dirty="0"/>
              <a:t>bug </a:t>
            </a:r>
            <a:r>
              <a:rPr lang="zh-CN" altLang="en-US" dirty="0"/>
              <a:t>一定会反映为，程序运行的中间结果不正确，一定是某些变量的取值或者运算结果出错。后面课程视频讲 </a:t>
            </a:r>
            <a:r>
              <a:rPr lang="en-US" altLang="zh-CN" dirty="0"/>
              <a:t>Node.js </a:t>
            </a:r>
            <a:r>
              <a:rPr lang="zh-CN" altLang="en-US" dirty="0"/>
              <a:t>命令行调试工具和 </a:t>
            </a:r>
            <a:r>
              <a:rPr lang="en-US" altLang="zh-CN" dirty="0"/>
              <a:t>chrome </a:t>
            </a:r>
            <a:r>
              <a:rPr lang="zh-CN" altLang="en-US" dirty="0"/>
              <a:t>调试工具时，主要会讲解这种调试程序的方法，这里大家有个印象就行。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另一种很常用的调试手段，就是打印调试。在程序中添加打印语句和或者把部分代码注释掉。这种调试方式成本很低，不用借助调试工具，随时可以开展调试工作。在程序代码的任何地方，如果你怀疑代码可能有问题，在可疑的代码之前或者之后，增加打印语句，或者把无关的代码注释掉，通过打印语句把程序运行的中间结果输出到控制台。然后，运行程序，观察程序的输出信息，对程序进行调试操作。这种调试方法，可能我在视频课程中有意无意，已经使用过，不知道大家有没有注意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4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当然，还有其他调试手段，初学者可能用的不多，比如：远程调试和事后调试。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远程调试，一般是指客户端调试程序通过网络连接到远程的服务程序，在服务程序运行时，查看服务程序运行的中间状态。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9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还有一种远程调试，就是用电脑连接智能设备，对智能设备上的程序进行调试，也属于远程调试的范畴。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989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事后调试，这种调试手段可能小伙伴们碰到过。</a:t>
            </a:r>
            <a:r>
              <a:rPr lang="en-US" altLang="zh-CN" dirty="0"/>
              <a:t>windows </a:t>
            </a:r>
            <a:r>
              <a:rPr lang="zh-CN" altLang="en-US" dirty="0"/>
              <a:t>操作系统发生蓝屏崩溃时，蓝色画面中会提示 </a:t>
            </a:r>
            <a:r>
              <a:rPr lang="en-US" altLang="zh-CN" dirty="0"/>
              <a:t>windows </a:t>
            </a:r>
            <a:r>
              <a:rPr lang="zh-CN" altLang="en-US" dirty="0"/>
              <a:t>正在把内存中的数据保存到文件中，就是 </a:t>
            </a:r>
            <a:r>
              <a:rPr lang="en-US" altLang="zh-CN" dirty="0"/>
              <a:t>dump physical memory</a:t>
            </a:r>
            <a:r>
              <a:rPr lang="zh-CN" altLang="en-US" dirty="0"/>
              <a:t>，这个内存数据文件，开发人员拿到之后，就可以来调试操作系统的 </a:t>
            </a:r>
            <a:r>
              <a:rPr lang="en-US" altLang="zh-CN" dirty="0"/>
              <a:t>bug</a:t>
            </a:r>
            <a:r>
              <a:rPr lang="zh-CN" altLang="en-US" dirty="0"/>
              <a:t>。这就是事后调试。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调试技术可以用在程序开发过程中，也可以用在程序开发完成后，调试技术甚至可以是一个学习或探测工具，帮助我们分析和理解程序运行的原理和机制。关于调试的手段和方法咱们先说这么多，下面咱们聊一下 </a:t>
            </a:r>
            <a:r>
              <a:rPr lang="en-US" altLang="zh-CN" dirty="0"/>
              <a:t>Node.js </a:t>
            </a:r>
            <a:r>
              <a:rPr lang="zh-CN" altLang="en-US" dirty="0"/>
              <a:t>编程中的异常信息。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300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你在写程序的时候，测试程序的时候，或者调试程序的时候，只要运行程序，就可能会抛出异常信息。那么通过异常信息、定位到程序中出错的位置，修改程序，不让异常抛出。这是程序员要做的重要日常调试工作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因此，读懂异常信息或者报错信息，对于程序员来说是一项重要的基本功。因为，通过报错信息，你可以快速定位错误并解决问题，开发人员应该能够熟练阅读和使用报错信息。刚开始学习 </a:t>
            </a:r>
            <a:r>
              <a:rPr lang="en-US" altLang="zh-CN" dirty="0"/>
              <a:t>Node.js </a:t>
            </a:r>
            <a:r>
              <a:rPr lang="zh-CN" altLang="en-US" dirty="0"/>
              <a:t>编程的时候，你第一次碰到类似的报错信息的时候，可能会不知所措，以为，提示的信息都是垃圾信息，现在大家不应该再这样了。大家再碰到这样的情况，应该感到很熟悉、很亲切才对。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普通用户如果看到这种报错信息，他看不懂很正常。而且，咱们的应用程序，一定不能给最终用户呈现这样的异常信息。一旦，用户在使用你的软件时，发现这样的报错信息，他会认为你的程序，用户体验差，不友好，等等。会给你差评！</a:t>
            </a:r>
          </a:p>
          <a:p>
            <a:r>
              <a:rPr lang="zh-CN" altLang="en-US" dirty="0"/>
              <a:t>关于如何阅读程序的异常信息，咱们在第一次课就讲过，因为这是一个很重要的技能，所以这里咱们再讲一遍。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从第一次课到现在，相信大家应该见过很多次异常信息了。</a:t>
            </a:r>
            <a:r>
              <a:rPr lang="en-US" altLang="zh-CN" dirty="0"/>
              <a:t>Node.js </a:t>
            </a:r>
            <a:r>
              <a:rPr lang="zh-CN" altLang="en-US" dirty="0"/>
              <a:t>程序的异常信息是有固定格式的，咱们一定要掌握异常信息的结构。下面以同学们曾经犯过的错误为例，说明异常信息的阅读方法。对于任何一个异常信息来说，总共有三部分，第一部分是出错的程序源代码以及行号，第二部分是错误描述，第三部分是调用栈。重点是前两部分，只有前两部分不够明确时，才需要借助调用栈的信息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先看一个语法错误导致的程序异常，这个异常提示的信息非常到位。就是我们程序的第几行代码出错了，直接给出了行号信息，以及错误的代码。看明白这些内容，咱们就可以直接修改代码了。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4488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个异常信息，不是语法错误，异常信息不太直观。因为出错的代码行号和程序源代码，并不是咱们自己写的。这个时候，阅读的重点在第二部分和第三部分，第二部分还是描述了错误信息，如果实在读不懂，可以把错误信息复制到百度搜一下。接下来咱们看调用栈，逐行查看，你会看到有一行的出错代码文件是咱们写的，这是关键，看一下行号，你就可以准确定位到错误的位置了。调用栈中其他代码文件都不是咱们编写的，应该不会出错，可以忽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6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最后，咱们在聊一下未捕获异常的情况。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正常情况下，咱们应该在程序中对可能发生的异常，就近处理。比如，文件异步操作，在回调函数中，第一个参数是 </a:t>
            </a:r>
            <a:r>
              <a:rPr lang="en-US" altLang="zh-CN" dirty="0"/>
              <a:t>err</a:t>
            </a:r>
            <a:r>
              <a:rPr lang="zh-CN" altLang="en-US" dirty="0"/>
              <a:t>，在回调函数中，应该对 </a:t>
            </a:r>
            <a:r>
              <a:rPr lang="en-US" altLang="zh-CN" dirty="0"/>
              <a:t>err </a:t>
            </a:r>
            <a:r>
              <a:rPr lang="zh-CN" altLang="en-US" dirty="0"/>
              <a:t>做判断和处理。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如果程序对异常做了就近处理，可能还有未捕获的异常，这个时候一旦发生异常，难道我们就素手无策了吗？不是这样的，咱们还有最后一道防线，那就是 </a:t>
            </a:r>
            <a:r>
              <a:rPr lang="en-US" altLang="zh-CN" dirty="0"/>
              <a:t>process </a:t>
            </a:r>
            <a:r>
              <a:rPr lang="zh-CN" altLang="en-US" dirty="0"/>
              <a:t>对象的 </a:t>
            </a:r>
            <a:r>
              <a:rPr lang="en-US" altLang="zh-CN" dirty="0" err="1"/>
              <a:t>uncaughtException</a:t>
            </a:r>
            <a:r>
              <a:rPr lang="en-US" altLang="zh-CN" dirty="0"/>
              <a:t> </a:t>
            </a:r>
            <a:r>
              <a:rPr lang="zh-CN" altLang="en-US" dirty="0"/>
              <a:t>事件。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process </a:t>
            </a:r>
            <a:r>
              <a:rPr lang="zh-CN" altLang="en-US" dirty="0"/>
              <a:t>对象，代表咱们写的程序，在运行时的进程。所有没有捕获的异常，最后向上冒泡，会触发 </a:t>
            </a:r>
            <a:r>
              <a:rPr lang="en-US" altLang="zh-CN" dirty="0"/>
              <a:t>process </a:t>
            </a:r>
            <a:r>
              <a:rPr lang="zh-CN" altLang="en-US" dirty="0"/>
              <a:t>对象的 </a:t>
            </a:r>
            <a:r>
              <a:rPr lang="en-US" altLang="zh-CN" dirty="0" err="1"/>
              <a:t>uncaughtException</a:t>
            </a:r>
            <a:r>
              <a:rPr lang="en-US" altLang="zh-CN" dirty="0"/>
              <a:t> </a:t>
            </a:r>
            <a:r>
              <a:rPr lang="zh-CN" altLang="en-US" dirty="0"/>
              <a:t>事件。所以，在程序中增加 </a:t>
            </a:r>
            <a:r>
              <a:rPr lang="en-US" altLang="zh-CN" dirty="0"/>
              <a:t>process </a:t>
            </a:r>
            <a:r>
              <a:rPr lang="zh-CN" altLang="en-US" dirty="0"/>
              <a:t>对象的 </a:t>
            </a:r>
            <a:r>
              <a:rPr lang="en-US" altLang="zh-CN" dirty="0" err="1"/>
              <a:t>uncaughtException</a:t>
            </a:r>
            <a:r>
              <a:rPr lang="en-US" altLang="zh-CN" dirty="0"/>
              <a:t> </a:t>
            </a:r>
            <a:r>
              <a:rPr lang="zh-CN" altLang="en-US" dirty="0"/>
              <a:t>事件的处理，总是比较明智的。这个事件处理代码，这里就不多说了，最常见的处理逻辑是在控制台打印错误信息，或者把错误信息记录到日志文件中，然后调用 </a:t>
            </a:r>
            <a:r>
              <a:rPr lang="en-US" altLang="zh-CN" dirty="0"/>
              <a:t>process </a:t>
            </a:r>
            <a:r>
              <a:rPr lang="zh-CN" altLang="en-US" dirty="0"/>
              <a:t>对象的 </a:t>
            </a:r>
            <a:r>
              <a:rPr lang="en-US" altLang="zh-CN" dirty="0"/>
              <a:t>exit </a:t>
            </a:r>
            <a:r>
              <a:rPr lang="zh-CN" altLang="en-US" dirty="0"/>
              <a:t>方法关闭程序。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454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咱们接着介绍调试。软件测试理论中对测试有两种基本的分类：按是否执行被测程序，分为：静态测试和动态测试。静态测试不运行程序，动态测试需要运行被测程序。这是第一种分类。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96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第二种分类，按是否查看程序代码，分为：黑盒测试和白盒测试。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黑盒测试不需要查看被测程序的代码，而白盒测试需要查看程序代码。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8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871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这两种测试分类组合一下，就成了四种基本的测试方法：静态黑盒测试、静态白盒测试、动态黑盒测试和动态白盒测试。所有的测试方法都可以归类到这四种方法之下。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1652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在软件工程实践中，静态代码走查和静态代码会审，对于保证代码质量和提高开发团队的技术水平有很好的效果。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静态代码走查和静态代码会审都属于静态白盒测试。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静态代码走查是人工的方式，一行一行的阅读代码，找出程序中的 </a:t>
            </a:r>
            <a:r>
              <a:rPr lang="en-US" altLang="zh-CN" dirty="0"/>
              <a:t>bug </a:t>
            </a:r>
            <a:r>
              <a:rPr lang="zh-CN" altLang="en-US" dirty="0"/>
              <a:t>或者找出程序中不符合编码规范的地方。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静态代码会审是在代码提交仓库之前，以会议的方式，集体评审代码，确保代码没有 </a:t>
            </a:r>
            <a:r>
              <a:rPr lang="en-US" altLang="zh-CN" dirty="0"/>
              <a:t>bug</a:t>
            </a:r>
            <a:r>
              <a:rPr lang="zh-CN" altLang="en-US" dirty="0"/>
              <a:t>，确保代码的质量。这两种方式如果都以人工的方式开展，工作量很大，而且效率不高。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随着技术的发展，现在静态代码检查和静态代码会审，都有了软件工具的辅助，而且已经在工程实践中得到了大量的应用。</a:t>
            </a:r>
            <a:r>
              <a:rPr lang="en-US" altLang="zh-CN" dirty="0"/>
              <a:t>JavaScript </a:t>
            </a:r>
            <a:r>
              <a:rPr lang="zh-CN" altLang="en-US" dirty="0"/>
              <a:t>语言的静态代码检查工具有老牌的 </a:t>
            </a:r>
            <a:r>
              <a:rPr lang="en-US" altLang="zh-CN" dirty="0" err="1"/>
              <a:t>JSLint</a:t>
            </a:r>
            <a:r>
              <a:rPr lang="en-US" altLang="zh-CN" dirty="0"/>
              <a:t> </a:t>
            </a:r>
            <a:r>
              <a:rPr lang="zh-CN" altLang="en-US" dirty="0"/>
              <a:t>和现在开源社区用的比较多的 </a:t>
            </a:r>
            <a:r>
              <a:rPr lang="en-US" altLang="zh-CN" dirty="0" err="1"/>
              <a:t>ESLint</a:t>
            </a:r>
            <a:r>
              <a:rPr lang="zh-CN" altLang="en-US" dirty="0"/>
              <a:t>。静态代码会审一般和版本控制系统整合在一起，体验比较好的是 </a:t>
            </a:r>
            <a:r>
              <a:rPr lang="en-US" altLang="zh-CN" dirty="0"/>
              <a:t>Git </a:t>
            </a:r>
            <a:r>
              <a:rPr lang="zh-CN" altLang="en-US" dirty="0"/>
              <a:t>版本控制系统上的 </a:t>
            </a:r>
            <a:r>
              <a:rPr lang="en-US" altLang="zh-CN" dirty="0"/>
              <a:t>Pull Request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0700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是一个开源工具，用于分析和验证 </a:t>
            </a:r>
            <a:r>
              <a:rPr lang="en-US" altLang="zh-CN" dirty="0"/>
              <a:t>JavaScript </a:t>
            </a:r>
            <a:r>
              <a:rPr lang="zh-CN" altLang="en-US" dirty="0"/>
              <a:t>代码是否符合编码规则。这个强大的工具可以发现代码中语法错误和编码风格问题，它强制你的团队保持统一的编码惯例和风格，使得代码更加可靠、更容易阅读。小伙伴们对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能够做什么，不能做什么，一定要有一个清晰的认识。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能够发现代码中的语法错误，能够发现不规范的代码，能够发现潜在的语法问题。但是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不能检查出程序的逻辑错误，之前咱们讲过，如果把表达式 </a:t>
            </a:r>
            <a:r>
              <a:rPr lang="en-US" altLang="zh-CN" dirty="0"/>
              <a:t>a + b </a:t>
            </a:r>
            <a:r>
              <a:rPr lang="zh-CN" altLang="en-US" dirty="0"/>
              <a:t>写成了 </a:t>
            </a:r>
            <a:r>
              <a:rPr lang="en-US" altLang="zh-CN" dirty="0"/>
              <a:t>a - b</a:t>
            </a:r>
            <a:r>
              <a:rPr lang="zh-CN" altLang="en-US" dirty="0"/>
              <a:t>，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不能帮助你发现这种逻辑错误，这种逻辑错误，只能通过测试来发现。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在命令行下运行 </a:t>
            </a:r>
            <a:r>
              <a:rPr lang="en-US" altLang="zh-CN" dirty="0" err="1"/>
              <a:t>ESLint</a:t>
            </a:r>
            <a:r>
              <a:rPr lang="en-US" altLang="zh-CN" dirty="0"/>
              <a:t> -v </a:t>
            </a:r>
            <a:r>
              <a:rPr lang="zh-CN" altLang="en-US" dirty="0"/>
              <a:t>查看一下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的版本号，如果出现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的版本号，说明 </a:t>
            </a:r>
            <a:r>
              <a:rPr lang="en-US" altLang="zh-CN" dirty="0" err="1"/>
              <a:t>ESLint</a:t>
            </a:r>
            <a:r>
              <a:rPr lang="zh-CN" altLang="en-US" dirty="0"/>
              <a:t>已经安装。如果没有安装 </a:t>
            </a:r>
            <a:r>
              <a:rPr lang="en-US" altLang="zh-CN" dirty="0" err="1"/>
              <a:t>ESLint</a:t>
            </a:r>
            <a:r>
              <a:rPr lang="zh-CN" altLang="en-US" dirty="0"/>
              <a:t>，可以执行 </a:t>
            </a:r>
            <a:r>
              <a:rPr lang="en-US" altLang="zh-CN" dirty="0" err="1"/>
              <a:t>npm</a:t>
            </a:r>
            <a:r>
              <a:rPr lang="en-US" altLang="zh-CN" dirty="0"/>
              <a:t> install -g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命令，来安装 </a:t>
            </a:r>
            <a:r>
              <a:rPr lang="en-US" altLang="zh-CN" dirty="0" err="1"/>
              <a:t>ESLint</a:t>
            </a:r>
            <a:r>
              <a:rPr lang="zh-CN" altLang="en-US" dirty="0"/>
              <a:t>。</a:t>
            </a:r>
            <a:r>
              <a:rPr lang="en-US" altLang="zh-CN" dirty="0"/>
              <a:t>-g </a:t>
            </a:r>
            <a:r>
              <a:rPr lang="zh-CN" altLang="en-US" dirty="0"/>
              <a:t>选项是 </a:t>
            </a:r>
            <a:r>
              <a:rPr lang="en-US" altLang="zh-CN" dirty="0"/>
              <a:t>global </a:t>
            </a:r>
            <a:r>
              <a:rPr lang="zh-CN" altLang="en-US" dirty="0"/>
              <a:t>单词的缩写，告诉 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zh-CN" altLang="en-US" dirty="0"/>
              <a:t>进行全局安装，这样咱们就能在任何目录下调用 </a:t>
            </a:r>
            <a:r>
              <a:rPr lang="en-US" altLang="zh-CN" dirty="0" err="1"/>
              <a:t>ESLint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552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417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82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984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如果仅仅满足于命令行下的静态代码检查，这还不是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玩法的最高境界。现代化的软件开发，其效率提升离不开 </a:t>
            </a:r>
            <a:r>
              <a:rPr lang="en-US" altLang="zh-CN" dirty="0"/>
              <a:t>IDE </a:t>
            </a:r>
            <a:r>
              <a:rPr lang="zh-CN" altLang="en-US" dirty="0"/>
              <a:t>的使用，</a:t>
            </a:r>
            <a:r>
              <a:rPr lang="en-US" altLang="zh-CN" dirty="0"/>
              <a:t>IDE </a:t>
            </a:r>
            <a:r>
              <a:rPr lang="zh-CN" altLang="en-US" dirty="0"/>
              <a:t>是 </a:t>
            </a:r>
            <a:r>
              <a:rPr lang="en-US" altLang="zh-CN" dirty="0"/>
              <a:t>Integrated Development Environment</a:t>
            </a:r>
            <a:r>
              <a:rPr lang="zh-CN" altLang="en-US" dirty="0"/>
              <a:t>，这三个英文单词的首字母缩写，意思是集成开发环境。所谓，集成开发环境就是一个纯文本的代码编辑工具之上，集成了很多跟软件开发有关的工具或者功能，例如：代码自动补全功能，调试功能，编译功能，打包部署，等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1895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咱们编写 </a:t>
            </a:r>
            <a:r>
              <a:rPr lang="en-US" altLang="zh-CN" dirty="0"/>
              <a:t>Node.js </a:t>
            </a:r>
            <a:r>
              <a:rPr lang="zh-CN" altLang="en-US" dirty="0"/>
              <a:t>脚本程序使用的是 </a:t>
            </a:r>
            <a:r>
              <a:rPr lang="en-US" altLang="zh-CN" dirty="0"/>
              <a:t>vim </a:t>
            </a:r>
            <a:r>
              <a:rPr lang="zh-CN" altLang="en-US" dirty="0"/>
              <a:t>编辑器，在 </a:t>
            </a:r>
            <a:r>
              <a:rPr lang="en-US" altLang="zh-CN" dirty="0"/>
              <a:t>vim </a:t>
            </a:r>
            <a:r>
              <a:rPr lang="zh-CN" altLang="en-US" dirty="0"/>
              <a:t>编辑器上已经安装了很多插件，具备了代码自动补全，括号自动匹配。如果能把静态代码检查也集成进来，这样咱们就不需要在命令行运行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命令来检查代码了，只要在编辑器中保存代码文件，就会自动触发静态检查，这样开发效率岂不是高很多。其实，咱们已经在开发环境中安装了 </a:t>
            </a:r>
            <a:r>
              <a:rPr lang="en-US" altLang="zh-CN" dirty="0"/>
              <a:t>vim </a:t>
            </a:r>
            <a:r>
              <a:rPr lang="zh-CN" altLang="en-US" dirty="0"/>
              <a:t>语法检查的插件，只是没有启用语法检查的功能。没有启用的原因是，咱们的项目目录没有初始化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的配置文件，现在咱们已经初始化了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配置文件。你再写程序的时候 </a:t>
            </a:r>
            <a:r>
              <a:rPr lang="en-US" altLang="zh-CN" dirty="0"/>
              <a:t>vim </a:t>
            </a:r>
            <a:r>
              <a:rPr lang="zh-CN" altLang="en-US" dirty="0"/>
              <a:t>就会在你编写代码的时候，对代码进行语法检查了。你可以找个文件，故意添加一些错误代码，试验一下。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88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Chrome dev-tools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56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性能分析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68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265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选择正确的方法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1354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选择正确的方法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917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execFile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218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execFile</a:t>
            </a:r>
            <a:r>
              <a:rPr lang="en-US" altLang="zh-CN" dirty="0"/>
              <a:t>-error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960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spawn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8413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909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exec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657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分离子进程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3761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0043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选择正确的方法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454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657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093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选择正确的方法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90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四个模块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8264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createServer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7916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connect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1280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Udp&amp;tcp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1486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0122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http.createServer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194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6470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HTTP-GET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235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5405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7642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8721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3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http-</a:t>
            </a:r>
            <a:r>
              <a:rPr lang="en-US" altLang="zh-CN" dirty="0" err="1"/>
              <a:t>api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0729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http-</a:t>
            </a:r>
            <a:r>
              <a:rPr lang="en-US" altLang="zh-CN"/>
              <a:t>api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6926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3XX </a:t>
            </a:r>
            <a:r>
              <a:rPr lang="zh-CN" altLang="en-US" dirty="0"/>
              <a:t>状态码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3338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重定向处理流程图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7229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proxy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8279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proxy2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3338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298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133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代理工作原理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430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儿童内容过滤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7492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3065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7962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dns</a:t>
            </a:r>
            <a:r>
              <a:rPr lang="en-US" altLang="zh-CN" baseline="0" dirty="0"/>
              <a:t> recode 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3093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程序分层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2422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9809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响应报文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8864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 </a:t>
            </a:r>
            <a:r>
              <a:rPr lang="zh-CN" altLang="en-US" dirty="0"/>
              <a:t>版本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4524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 </a:t>
            </a:r>
            <a:r>
              <a:rPr lang="zh-CN" altLang="en-US" dirty="0"/>
              <a:t>状态码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51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0074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响应报文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475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响应报文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584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信息安全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7575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身份证明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290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认证模型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84203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基本认证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7790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安全域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2773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703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799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27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2019/9/2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pan.baidu.com/s/1o8a3E3o" TargetMode="External"/><Relationship Id="rId7" Type="http://schemas.openxmlformats.org/officeDocument/2006/relationships/hyperlink" Target="http://rj.baidu.com/soft/detail/13808.html?al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hyperlink" Target="http://rj.baidu.com/soft/detail/15201.html" TargetMode="Externa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18448" y="5805264"/>
            <a:ext cx="575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</a:t>
            </a:r>
            <a:r>
              <a:rPr lang="zh-CN" altLang="en-US" sz="28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</a:t>
            </a:r>
            <a:endParaRPr lang="en-US" altLang="zh-CN" sz="2800" b="1" dirty="0">
              <a:solidFill>
                <a:srgbClr val="D85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mint gnome-linux系统桌面背景壁纸 - 1366x768 壁纸 下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 b="12364"/>
          <a:stretch/>
        </p:blipFill>
        <p:spPr bwMode="auto">
          <a:xfrm>
            <a:off x="3786" y="164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jstips.co/assets/images/jstips-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" y="-172584"/>
            <a:ext cx="1219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开发环境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E9BA3A-E606-416F-A1FC-85706BB35388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52A5E9AC-6BAF-47B1-9BCB-FF4F9986E629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开发环境</a:t>
            </a:r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-windows</a:t>
            </a:r>
            <a:endParaRPr lang="zh-CN" alt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714AE6-E4F7-451A-A95E-DEF1D8278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870636"/>
            <a:ext cx="3625879" cy="203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D4F83B-845C-408B-94C6-BF86FE9C3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47" y="3005193"/>
            <a:ext cx="1905000" cy="1905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D33457D-E7FE-4C44-8BBA-DFF5ADB2C100}"/>
              </a:ext>
            </a:extLst>
          </p:cNvPr>
          <p:cNvSpPr/>
          <p:nvPr/>
        </p:nvSpPr>
        <p:spPr>
          <a:xfrm>
            <a:off x="6312024" y="5373216"/>
            <a:ext cx="4522047" cy="566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300" dirty="0">
                <a:solidFill>
                  <a:srgbClr val="1C2B38"/>
                </a:solidFill>
                <a:ea typeface="微软雅黑" panose="020B0503020204020204" pitchFamily="34" charset="-122"/>
              </a:rPr>
              <a:t>windows</a:t>
            </a:r>
            <a:r>
              <a:rPr lang="zh-CN" altLang="en-US" sz="2300" dirty="0">
                <a:solidFill>
                  <a:srgbClr val="1C2B38"/>
                </a:solidFill>
                <a:ea typeface="微软雅黑" panose="020B0503020204020204" pitchFamily="34" charset="-122"/>
              </a:rPr>
              <a:t>运行环境下的</a:t>
            </a:r>
            <a:r>
              <a:rPr lang="en-US" altLang="zh-CN" sz="2300" dirty="0">
                <a:solidFill>
                  <a:srgbClr val="1C2B38"/>
                </a:solidFill>
                <a:ea typeface="微软雅黑" panose="020B0503020204020204" pitchFamily="34" charset="-122"/>
              </a:rPr>
              <a:t>Node</a:t>
            </a:r>
            <a:endParaRPr lang="zh-CN" altLang="en-US" sz="2300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0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83B6B6-EEFE-4477-A75B-31E55675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227531"/>
            <a:ext cx="8629650" cy="43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780" y="846531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85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4EE892-2FEC-458C-9044-F4003298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671637"/>
            <a:ext cx="8191500" cy="351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19014D-5F10-4D9A-9052-115CAF14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625260"/>
            <a:ext cx="6667500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4260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3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2" y="1268760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36" y="3542928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36" y="4691236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02" y="2390800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77210" y="1083216"/>
          <a:ext cx="663848" cy="454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180000" marR="180000" marT="180000" marB="18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7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CAD74F-3A74-4BB8-99CA-A095C06F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23" y="442081"/>
            <a:ext cx="4025440" cy="265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B32EC-ACFD-453E-94E9-5CDFD3BD7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231" y="476672"/>
            <a:ext cx="4401607" cy="258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A6A2F-E244-40E1-AD08-C33293A71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3" y="3882008"/>
            <a:ext cx="5178921" cy="262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5093DC-1665-4E44-B426-684F4D689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096" y="3992312"/>
            <a:ext cx="4485878" cy="240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85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7312C11-CD8F-4D2F-971D-598B9916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938212"/>
            <a:ext cx="9124950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椭圆 7"/>
          <p:cNvSpPr/>
          <p:nvPr/>
        </p:nvSpPr>
        <p:spPr>
          <a:xfrm>
            <a:off x="5614804" y="4052292"/>
            <a:ext cx="432048" cy="432048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00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网络：分布式应用基础</a:t>
            </a:r>
            <a:endParaRPr lang="en-US" altLang="zh-CN" sz="6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46" y="620687"/>
            <a:ext cx="9420708" cy="5527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99456" y="5229200"/>
            <a:ext cx="20882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456" y="4293096"/>
            <a:ext cx="208823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99456" y="2348880"/>
            <a:ext cx="208823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1023" y="2094827"/>
            <a:ext cx="2239553" cy="4801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TCP  </a:t>
            </a:r>
            <a:r>
              <a:rPr lang="zh-CN" altLang="en-US" dirty="0">
                <a:solidFill>
                  <a:schemeClr val="tx1"/>
                </a:solidFill>
              </a:rPr>
              <a:t>协议：</a:t>
            </a:r>
            <a:r>
              <a:rPr lang="en-US" altLang="zh-CN" dirty="0">
                <a:solidFill>
                  <a:schemeClr val="tx1"/>
                </a:solidFill>
              </a:rPr>
              <a:t>net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033718" y="2887781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UDP  </a:t>
            </a:r>
            <a:r>
              <a:rPr lang="zh-CN" altLang="en-US" dirty="0">
                <a:solidFill>
                  <a:schemeClr val="tx1"/>
                </a:solidFill>
              </a:rPr>
              <a:t>协议：</a:t>
            </a:r>
            <a:r>
              <a:rPr lang="en-US" altLang="zh-CN" dirty="0" err="1">
                <a:solidFill>
                  <a:schemeClr val="tx1"/>
                </a:solidFill>
              </a:rPr>
              <a:t>dgram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041023" y="3746663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HTTP  </a:t>
            </a:r>
            <a:r>
              <a:rPr lang="zh-CN" altLang="en-US" dirty="0">
                <a:solidFill>
                  <a:schemeClr val="tx1"/>
                </a:solidFill>
              </a:rPr>
              <a:t>协议：</a:t>
            </a:r>
            <a:r>
              <a:rPr lang="en-US" altLang="zh-CN" dirty="0">
                <a:solidFill>
                  <a:schemeClr val="tx1"/>
                </a:solidFill>
              </a:rPr>
              <a:t>http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041023" y="4594425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DNS </a:t>
            </a:r>
            <a:r>
              <a:rPr lang="zh-CN" altLang="en-US" dirty="0">
                <a:solidFill>
                  <a:schemeClr val="tx1"/>
                </a:solidFill>
              </a:rPr>
              <a:t>服务：</a:t>
            </a:r>
            <a:r>
              <a:rPr lang="en-US" altLang="zh-CN" dirty="0" err="1">
                <a:solidFill>
                  <a:schemeClr val="tx1"/>
                </a:solidFill>
              </a:rPr>
              <a:t>dns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9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719138"/>
            <a:ext cx="8980487" cy="541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06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119188"/>
            <a:ext cx="9725025" cy="461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5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开发环境</a:t>
            </a:r>
          </a:p>
        </p:txBody>
      </p:sp>
      <p:pic>
        <p:nvPicPr>
          <p:cNvPr id="1026" name="Picture 2" descr="https://www.rosehosting.com/blog/wp-content/uploads/2016/04/centos_logo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1141"/>
            <a:ext cx="3459614" cy="237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netsarang.com/wp-content/uploads/2015/05/X-bi_logoicon_s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996" y="4294251"/>
            <a:ext cx="1843247" cy="18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basu.kz/wp-content/uploads/2015/12/vmware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71874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398488" y="5060408"/>
            <a:ext cx="4522047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主机名：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OFFICE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地址：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192.168.XXX.144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E9BA3A-E606-416F-A1FC-85706BB35388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52A5E9AC-6BAF-47B1-9BCB-FF4F9986E629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开发环境</a:t>
            </a:r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en-US" altLang="zh-CN" sz="36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linux</a:t>
            </a:r>
            <a:endParaRPr lang="zh-CN" alt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90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gsa.baidu.com/timg?image&amp;quality=80&amp;size=b9999_10000&amp;sec=1505898629875&amp;di=0233a550c955a63d410f979e9a3d2715&amp;imgtype=0&amp;src=http%3A%2F%2Fimg003.hc360.cn%2Fg8%2FM01%2F00%2FC7%2FwKhQt1MsN2qEL6KTAAAAAN7Pn9A337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596094"/>
            <a:ext cx="2497460" cy="24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imgsa.baidu.com/timg?image&amp;quality=80&amp;size=b9999_10000&amp;sec=1505898715893&amp;di=17203bd7bc9501ddffa61c1cf50aea4c&amp;imgtype=0&amp;src=http%3A%2F%2Fimg.juimg.com%2Ftuku%2Fyulantu%2F131222%2F328288-1312221433541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908720"/>
            <a:ext cx="249627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911424" y="1103980"/>
          <a:ext cx="663848" cy="465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 marL="180000" marR="180000" marT="180000" marB="180000" vert="vert27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UDP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180000" marR="180000" marT="180000" marB="180000" vert="vert27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左右箭头 2"/>
          <p:cNvSpPr/>
          <p:nvPr/>
        </p:nvSpPr>
        <p:spPr>
          <a:xfrm>
            <a:off x="5063885" y="1700808"/>
            <a:ext cx="3912435" cy="288032"/>
          </a:xfrm>
          <a:prstGeom prst="leftRightArrow">
            <a:avLst/>
          </a:prstGeom>
          <a:solidFill>
            <a:srgbClr val="67B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https://timgsa.baidu.com/timg?image&amp;quality=80&amp;size=b9999_10000&amp;sec=1505898629875&amp;di=0233a550c955a63d410f979e9a3d2715&amp;imgtype=0&amp;src=http%3A%2F%2Fimg003.hc360.cn%2Fg8%2FM01%2F00%2FC7%2FwKhQt1MsN2qEL6KTAAAAAN7Pn9A337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3811860"/>
            <a:ext cx="2497460" cy="24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timgsa.baidu.com/timg?image&amp;quality=80&amp;size=b9999_10000&amp;sec=1505898715893&amp;di=17203bd7bc9501ddffa61c1cf50aea4c&amp;imgtype=0&amp;src=http%3A%2F%2Fimg.juimg.com%2Ftuku%2Fyulantu%2F131222%2F328288-1312221433541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7" y="4086919"/>
            <a:ext cx="249627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>
          <a:xfrm>
            <a:off x="5064604" y="4653136"/>
            <a:ext cx="4032448" cy="25046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0800000">
            <a:off x="5034888" y="5074176"/>
            <a:ext cx="4032448" cy="25046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8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371475"/>
            <a:ext cx="9515475" cy="611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86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377680"/>
            <a:ext cx="8280920" cy="610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6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url-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6" y="2814637"/>
            <a:ext cx="4086225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90613"/>
            <a:ext cx="7924800" cy="4676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9E4E1E5-5EDA-4C11-B5E8-7A62966B9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728663"/>
            <a:ext cx="4295775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8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1109663"/>
            <a:ext cx="8562975" cy="463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9723011-7112-4633-99FA-DF0B580A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747713"/>
            <a:ext cx="4295775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52" y="335970"/>
            <a:ext cx="9865096" cy="618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36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219200"/>
            <a:ext cx="11249025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6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jisuapi.com/static/images/logo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27" y="2679365"/>
            <a:ext cx="2664296" cy="7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16771" y="4250705"/>
            <a:ext cx="3399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https://www.jisuapi.com/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62" y="2733675"/>
            <a:ext cx="3438525" cy="695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56462" y="4250704"/>
            <a:ext cx="3545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http://apistore.baidu.com/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1928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8" y="1"/>
            <a:ext cx="12222088" cy="68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2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8" y="404664"/>
            <a:ext cx="11150603" cy="604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84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795338"/>
            <a:ext cx="10409237" cy="526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97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62" y="649417"/>
            <a:ext cx="9762876" cy="555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97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1and1.com/digitalguide/fileadmin/DigitalGuide/Teaser/proxy-t.jpg">
            <a:extLst>
              <a:ext uri="{FF2B5EF4-FFF2-40B4-BE49-F238E27FC236}">
                <a16:creationId xmlns:a16="http://schemas.microsoft.com/office/drawing/2014/main" id="{E982CFF1-BBDC-4C78-B9A5-A5D1FA810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079" y="1197791"/>
            <a:ext cx="8499842" cy="4462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tech.com.pk/wp-content/uploads/2015/09/what-is-proxy-server.png">
            <a:extLst>
              <a:ext uri="{FF2B5EF4-FFF2-40B4-BE49-F238E27FC236}">
                <a16:creationId xmlns:a16="http://schemas.microsoft.com/office/drawing/2014/main" id="{A12FB7E6-4471-4B32-9D2F-10FD4E919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890713"/>
            <a:ext cx="9525000" cy="307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99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D8BCDE-4E88-42AA-9134-B17D9C91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19" y="1762333"/>
            <a:ext cx="5104762" cy="3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53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81D58C-1329-4ECE-B63B-4FD6AEAD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1443037"/>
            <a:ext cx="9591675" cy="397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8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7FBCE7-F652-460A-8D1B-56CD6D64E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900112"/>
            <a:ext cx="10010775" cy="505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7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1A45A5-39C0-4518-AAE5-A88E5F75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523875"/>
            <a:ext cx="9725025" cy="581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76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44" y="628697"/>
            <a:ext cx="10603111" cy="560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23392" y="4869160"/>
            <a:ext cx="20882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760" y="1988840"/>
            <a:ext cx="35283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35760" y="2924944"/>
            <a:ext cx="3528392" cy="30963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48690" y="4725144"/>
            <a:ext cx="396044" cy="45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2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4963"/>
            <a:ext cx="7466013" cy="364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6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570076"/>
            <a:ext cx="8758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dirty="0" err="1">
                <a:solidFill>
                  <a:srgbClr val="0070C0"/>
                </a:solidFill>
              </a:rPr>
              <a:t>nodejs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13" y="1011435"/>
            <a:ext cx="4123373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应用：更轻、更快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875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cdn-images-1.medium.com/max/1600/1*ZNiW5-rDzOSDrH3YImtQ2g.png">
            <a:extLst>
              <a:ext uri="{FF2B5EF4-FFF2-40B4-BE49-F238E27FC236}">
                <a16:creationId xmlns:a16="http://schemas.microsoft.com/office/drawing/2014/main" id="{78373B4A-3981-4D05-9C3F-0DAB268C4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71500"/>
            <a:ext cx="5943600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21" y="588416"/>
            <a:ext cx="10146158" cy="568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2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96" y="303967"/>
            <a:ext cx="9768408" cy="625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476358-C574-4C12-8D16-0141F24BEB5E}"/>
              </a:ext>
            </a:extLst>
          </p:cNvPr>
          <p:cNvSpPr/>
          <p:nvPr/>
        </p:nvSpPr>
        <p:spPr>
          <a:xfrm>
            <a:off x="839416" y="1196752"/>
            <a:ext cx="10585176" cy="446449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5A5C5D-E78F-448A-898C-46B03CFF48C8}"/>
              </a:ext>
            </a:extLst>
          </p:cNvPr>
          <p:cNvSpPr txBox="1"/>
          <p:nvPr/>
        </p:nvSpPr>
        <p:spPr>
          <a:xfrm>
            <a:off x="4943872" y="2272804"/>
            <a:ext cx="6888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HTTP/1.1 200 OK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Date: Fri, 06 Oct 2017 05:19:02 GMT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Connection: keep-alive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Content-Length: 11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rgbClr val="6DAC13"/>
                </a:solidFill>
              </a:rPr>
              <a:t>hello world</a:t>
            </a:r>
            <a:endParaRPr lang="zh-CN" altLang="en-US" sz="2400" dirty="0">
              <a:solidFill>
                <a:srgbClr val="6DAC1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57A453-AB7B-416C-886A-5C8EAADFC420}"/>
              </a:ext>
            </a:extLst>
          </p:cNvPr>
          <p:cNvSpPr txBox="1"/>
          <p:nvPr/>
        </p:nvSpPr>
        <p:spPr>
          <a:xfrm>
            <a:off x="1415480" y="2272804"/>
            <a:ext cx="295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状态行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响应头部字段列表</a:t>
            </a:r>
            <a:endParaRPr lang="en-US" altLang="zh-CN" sz="2400" dirty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6DAC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响应主体</a:t>
            </a:r>
          </a:p>
        </p:txBody>
      </p:sp>
    </p:spTree>
    <p:extLst>
      <p:ext uri="{BB962C8B-B14F-4D97-AF65-F5344CB8AC3E}">
        <p14:creationId xmlns:p14="http://schemas.microsoft.com/office/powerpoint/2010/main" val="6167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45C0242-AC74-4092-95AD-AD9B74A00B6E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084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sadev.co.za/files/RestCheatSheet2.png">
            <a:extLst>
              <a:ext uri="{FF2B5EF4-FFF2-40B4-BE49-F238E27FC236}">
                <a16:creationId xmlns:a16="http://schemas.microsoft.com/office/drawing/2014/main" id="{8F9008BC-15B2-48A6-83D2-8494AED72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1"/>
          <a:stretch/>
        </p:blipFill>
        <p:spPr bwMode="auto">
          <a:xfrm>
            <a:off x="1524000" y="224287"/>
            <a:ext cx="9144000" cy="640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7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476358-C574-4C12-8D16-0141F24BEB5E}"/>
              </a:ext>
            </a:extLst>
          </p:cNvPr>
          <p:cNvSpPr/>
          <p:nvPr/>
        </p:nvSpPr>
        <p:spPr>
          <a:xfrm>
            <a:off x="839416" y="1196752"/>
            <a:ext cx="10585176" cy="446449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5A5C5D-E78F-448A-898C-46B03CFF48C8}"/>
              </a:ext>
            </a:extLst>
          </p:cNvPr>
          <p:cNvSpPr txBox="1"/>
          <p:nvPr/>
        </p:nvSpPr>
        <p:spPr>
          <a:xfrm>
            <a:off x="4943872" y="2272804"/>
            <a:ext cx="6888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GET   /web/one-div.html    HTTP/1.1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Host: sample.wangding.in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rgbClr val="6DAC13"/>
                </a:solidFill>
              </a:rPr>
              <a:t>hello</a:t>
            </a:r>
            <a:endParaRPr lang="zh-CN" altLang="en-US" sz="2400" dirty="0">
              <a:solidFill>
                <a:srgbClr val="6DAC1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57A453-AB7B-416C-886A-5C8EAADFC420}"/>
              </a:ext>
            </a:extLst>
          </p:cNvPr>
          <p:cNvSpPr txBox="1"/>
          <p:nvPr/>
        </p:nvSpPr>
        <p:spPr>
          <a:xfrm>
            <a:off x="1415480" y="2272804"/>
            <a:ext cx="2952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请求行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请求头部字段列表</a:t>
            </a:r>
            <a:endParaRPr lang="en-US" altLang="zh-CN" sz="2400" dirty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6DAC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请求主体</a:t>
            </a:r>
          </a:p>
        </p:txBody>
      </p:sp>
    </p:spTree>
    <p:extLst>
      <p:ext uri="{BB962C8B-B14F-4D97-AF65-F5344CB8AC3E}">
        <p14:creationId xmlns:p14="http://schemas.microsoft.com/office/powerpoint/2010/main" val="12811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476358-C574-4C12-8D16-0141F24BEB5E}"/>
              </a:ext>
            </a:extLst>
          </p:cNvPr>
          <p:cNvSpPr/>
          <p:nvPr/>
        </p:nvSpPr>
        <p:spPr>
          <a:xfrm>
            <a:off x="839416" y="1196752"/>
            <a:ext cx="10585176" cy="446449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5A5C5D-E78F-448A-898C-46B03CFF48C8}"/>
              </a:ext>
            </a:extLst>
          </p:cNvPr>
          <p:cNvSpPr txBox="1"/>
          <p:nvPr/>
        </p:nvSpPr>
        <p:spPr>
          <a:xfrm>
            <a:off x="4943872" y="2272804"/>
            <a:ext cx="6888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HTTP/1.1 200 OK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Date: Fri, 06 Oct 2017 05:19:02 GMT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Connection: keep-alive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Content-Length: 11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rgbClr val="6DAC13"/>
                </a:solidFill>
              </a:rPr>
              <a:t>hello world</a:t>
            </a:r>
            <a:endParaRPr lang="zh-CN" altLang="en-US" sz="2400" dirty="0">
              <a:solidFill>
                <a:srgbClr val="6DAC1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57A453-AB7B-416C-886A-5C8EAADFC420}"/>
              </a:ext>
            </a:extLst>
          </p:cNvPr>
          <p:cNvSpPr txBox="1"/>
          <p:nvPr/>
        </p:nvSpPr>
        <p:spPr>
          <a:xfrm>
            <a:off x="1415480" y="2272804"/>
            <a:ext cx="295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状态行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响应头部字段列表</a:t>
            </a:r>
            <a:endParaRPr lang="en-US" altLang="zh-CN" sz="2400" dirty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6DAC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响应主体</a:t>
            </a:r>
          </a:p>
        </p:txBody>
      </p:sp>
    </p:spTree>
    <p:extLst>
      <p:ext uri="{BB962C8B-B14F-4D97-AF65-F5344CB8AC3E}">
        <p14:creationId xmlns:p14="http://schemas.microsoft.com/office/powerpoint/2010/main" val="284176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uy-web-hosting.co.uk/wp-content/uploads/2016/09/How-to-Keep-Your-Sensitive-Data-Safe-on-Web-eUKhost-infographics_final-730x410.jpg">
            <a:extLst>
              <a:ext uri="{FF2B5EF4-FFF2-40B4-BE49-F238E27FC236}">
                <a16:creationId xmlns:a16="http://schemas.microsoft.com/office/drawing/2014/main" id="{F789ECE4-9886-4C9C-A773-83A81192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476375"/>
            <a:ext cx="6953250" cy="390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0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s1.bdstatic.com/70cFvXSh_Q1YnxGkpoWK1HF6hhy/it/u=2395096849,2120893078&amp;fm=27&amp;gp=0.jpg">
            <a:extLst>
              <a:ext uri="{FF2B5EF4-FFF2-40B4-BE49-F238E27FC236}">
                <a16:creationId xmlns:a16="http://schemas.microsoft.com/office/drawing/2014/main" id="{78360EE5-19F3-4126-BAF8-22E6F65E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128713"/>
            <a:ext cx="405765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59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cdn.ttgtmedia.com/rms/onlineImages/security-twofactor_authentication_desktop.jpg">
            <a:extLst>
              <a:ext uri="{FF2B5EF4-FFF2-40B4-BE49-F238E27FC236}">
                <a16:creationId xmlns:a16="http://schemas.microsoft.com/office/drawing/2014/main" id="{B9886170-619F-4498-A0DE-2F3CBA46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00038"/>
            <a:ext cx="5715000" cy="625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E9ECB6-27FA-46EF-9FF6-2817E00E1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404812"/>
            <a:ext cx="9477375" cy="604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0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19B978-A4F8-467F-9768-EE090F0E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000125"/>
            <a:ext cx="9477375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88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1D4B25-798C-428F-832F-2A8E3E66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157287"/>
            <a:ext cx="9477375" cy="454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2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37621D-B86A-42C2-ADF9-FFC30AF4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985837"/>
            <a:ext cx="9477375" cy="488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11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3C9754-902C-4BBA-ADA7-A8BBA3B53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8" r="13156"/>
          <a:stretch/>
        </p:blipFill>
        <p:spPr>
          <a:xfrm>
            <a:off x="4007768" y="2190750"/>
            <a:ext cx="4176464" cy="247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21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3BE530-EFE0-492B-BBEA-52247F4C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424" y="584215"/>
            <a:ext cx="8915152" cy="5689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5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upload.wikimedia.org/wikipedia/commons/f/fa/LAMPP_Architecture.png">
            <a:extLst>
              <a:ext uri="{FF2B5EF4-FFF2-40B4-BE49-F238E27FC236}">
                <a16:creationId xmlns:a16="http://schemas.microsoft.com/office/drawing/2014/main" id="{D21A9A47-6D68-45E3-96AC-E77E17D1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09588"/>
            <a:ext cx="777240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d25ds5di20s2np.cloudfront.net/wp-content/uploads/2014/02/apache-load-balancer-mod-jk-00.png">
            <a:extLst>
              <a:ext uri="{FF2B5EF4-FFF2-40B4-BE49-F238E27FC236}">
                <a16:creationId xmlns:a16="http://schemas.microsoft.com/office/drawing/2014/main" id="{9C975479-A7EE-473F-8D87-665ECFFC0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409700"/>
            <a:ext cx="104203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6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blog.trivident.com/wp-content/uploads/2016/12/serving-images.png">
            <a:extLst>
              <a:ext uri="{FF2B5EF4-FFF2-40B4-BE49-F238E27FC236}">
                <a16:creationId xmlns:a16="http://schemas.microsoft.com/office/drawing/2014/main" id="{E9D8BF6F-6456-49D3-A8C1-F91511B2D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285750"/>
            <a:ext cx="8505825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9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</a:t>
            </a: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19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709087-9ACC-4239-9748-92F3387A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72" y="1914550"/>
            <a:ext cx="3316605" cy="302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D50963-0CD2-44A9-BCBE-3B6DE300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1699975"/>
            <a:ext cx="3496134" cy="3458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7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69214C-85B7-4455-8718-8537ABB4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905" y="181381"/>
            <a:ext cx="7276190" cy="64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3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3CEBBD-13E4-4046-87EB-718E2606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11" y="1520788"/>
            <a:ext cx="7056578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85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.ytimg.com/vi/w5j2KwzzB-0/maxresdefault.jpg">
            <a:extLst>
              <a:ext uri="{FF2B5EF4-FFF2-40B4-BE49-F238E27FC236}">
                <a16:creationId xmlns:a16="http://schemas.microsoft.com/office/drawing/2014/main" id="{34FE9084-D9FA-4D8E-8EFA-38E5DB695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1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42019-3D81-47D1-A6DA-E4D6DDB7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8536"/>
            <a:ext cx="12192000" cy="2940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7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709087-9ACC-4239-9748-92F3387A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72" y="1914550"/>
            <a:ext cx="3316605" cy="302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D50963-0CD2-44A9-BCBE-3B6DE300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1699975"/>
            <a:ext cx="3496134" cy="3458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61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d/da/Internet2.jpg/1280px-Internet2.jpg">
            <a:extLst>
              <a:ext uri="{FF2B5EF4-FFF2-40B4-BE49-F238E27FC236}">
                <a16:creationId xmlns:a16="http://schemas.microsoft.com/office/drawing/2014/main" id="{CFF32A90-C0EB-4B10-8CE4-D4D92AA7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439" y="729353"/>
            <a:ext cx="6709122" cy="5399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82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CE251C-2BED-4CE2-B0CB-57F3C678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600200"/>
            <a:ext cx="60198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92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33488E-03AB-409C-93DF-3FB920BB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590550"/>
            <a:ext cx="96393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52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48F25A-2B00-435C-8640-BCF1E77F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96" y="342178"/>
            <a:ext cx="8092008" cy="617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9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ytimg.com/vi/L_JKb61EalQ/maxresdefault.jpg">
            <a:extLst>
              <a:ext uri="{FF2B5EF4-FFF2-40B4-BE49-F238E27FC236}">
                <a16:creationId xmlns:a16="http://schemas.microsoft.com/office/drawing/2014/main" id="{7152E3EC-0DA1-420F-8BE3-3A3E3A77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4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 </a:t>
            </a:r>
            <a:r>
              <a:rPr lang="zh-CN" altLang="en-US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6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907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5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67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测试：保证代码质量</a:t>
            </a:r>
            <a:endParaRPr lang="en-US" altLang="zh-CN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4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790575"/>
            <a:ext cx="8770937" cy="527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55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48" y="715982"/>
            <a:ext cx="8832304" cy="54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87488" y="2177969"/>
            <a:ext cx="2088232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23792" y="3789040"/>
            <a:ext cx="3744416" cy="100811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23792" y="1772816"/>
            <a:ext cx="3744416" cy="7562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23792" y="2780928"/>
            <a:ext cx="3744416" cy="24017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23792" y="4869160"/>
            <a:ext cx="3744416" cy="45620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4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2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27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压缩与解压缩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68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09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“nodejs”的图片搜索结果"/>
          <p:cNvSpPr>
            <a:spLocks noChangeAspect="1" noChangeArrowheads="1"/>
          </p:cNvSpPr>
          <p:nvPr/>
        </p:nvSpPr>
        <p:spPr bwMode="auto">
          <a:xfrm>
            <a:off x="155575" y="-1317625"/>
            <a:ext cx="24384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6" descr="“nodejs”的图片搜索结果"/>
          <p:cNvSpPr>
            <a:spLocks noChangeAspect="1" noChangeArrowheads="1"/>
          </p:cNvSpPr>
          <p:nvPr/>
        </p:nvSpPr>
        <p:spPr bwMode="auto">
          <a:xfrm>
            <a:off x="307975" y="-1165225"/>
            <a:ext cx="24384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8" name="Picture 8" descr="https://cdn.codementor.io/assets/courses/category/online-nodejs-training-course-live-c786e536d4a9b3d0a1b4d494565ba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698601"/>
            <a:ext cx="31623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“nodejs”的图片搜索结果">
            <a:extLst>
              <a:ext uri="{FF2B5EF4-FFF2-40B4-BE49-F238E27FC236}">
                <a16:creationId xmlns:a16="http://schemas.microsoft.com/office/drawing/2014/main" id="{00DF1CD7-0014-467E-A17F-2D85F92B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810193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6BFE420-9A9A-4BE2-B43F-74C850437B54}"/>
              </a:ext>
            </a:extLst>
          </p:cNvPr>
          <p:cNvGrpSpPr/>
          <p:nvPr/>
        </p:nvGrpSpPr>
        <p:grpSpPr>
          <a:xfrm>
            <a:off x="7248128" y="1955991"/>
            <a:ext cx="3556098" cy="2946018"/>
            <a:chOff x="7677150" y="3359103"/>
            <a:chExt cx="4107482" cy="3287364"/>
          </a:xfrm>
        </p:grpSpPr>
        <p:pic>
          <p:nvPicPr>
            <p:cNvPr id="5136" name="Picture 16" descr="http://gmauthority.com/blog/wp-content/uploads/2013/05/GM-4.3L-V6-EcoTec3-LV3-Engine-1.jpe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150" y="3359103"/>
              <a:ext cx="4107482" cy="3287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“chrome v8”的图片搜索结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256" y="5445224"/>
              <a:ext cx="939777" cy="939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9B265DD2-EAC4-4E72-9139-564E82E1BCDB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853E879-63E9-4DD0-8C6A-80DF87AFCC72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简介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74F2CF-2959-4571-891C-7F1DF1A35C05}"/>
              </a:ext>
            </a:extLst>
          </p:cNvPr>
          <p:cNvSpPr/>
          <p:nvPr/>
        </p:nvSpPr>
        <p:spPr>
          <a:xfrm>
            <a:off x="1374775" y="5287618"/>
            <a:ext cx="4396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https://nodejs.org/en/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7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9492 0.0078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加密与解密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55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en-US" altLang="zh-CN" sz="6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5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47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3d-nature-wallpapers-hd-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6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36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25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</a:t>
            </a:r>
            <a:endParaRPr lang="en-US" altLang="zh-CN" sz="6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4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1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623957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9D87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9D87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426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edia02.hongkiat.com/thumbs/640x410/code-optimisation-linting-jshint-facebook.jpg">
            <a:extLst>
              <a:ext uri="{FF2B5EF4-FFF2-40B4-BE49-F238E27FC236}">
                <a16:creationId xmlns:a16="http://schemas.microsoft.com/office/drawing/2014/main" id="{BD3A888D-5698-40C0-88E1-758E81FA1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76375"/>
            <a:ext cx="6096000" cy="390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1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开发环境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E9BA3A-E606-416F-A1FC-85706BB35388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52A5E9AC-6BAF-47B1-9BCB-FF4F9986E629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下载安装</a:t>
            </a:r>
          </a:p>
        </p:txBody>
      </p:sp>
      <p:pic>
        <p:nvPicPr>
          <p:cNvPr id="12" name="Picture 2" descr="http://www.yiibai.com/uploads/allimg/130824/1-130R4145944560.png">
            <a:extLst>
              <a:ext uri="{FF2B5EF4-FFF2-40B4-BE49-F238E27FC236}">
                <a16:creationId xmlns:a16="http://schemas.microsoft.com/office/drawing/2014/main" id="{6946A1F1-0AFB-4009-BE7A-14962558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2" y="2204864"/>
            <a:ext cx="3486244" cy="271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yiibai.com/uploads/allimg/130824/1-130R4150222Z2.png">
            <a:extLst>
              <a:ext uri="{FF2B5EF4-FFF2-40B4-BE49-F238E27FC236}">
                <a16:creationId xmlns:a16="http://schemas.microsoft.com/office/drawing/2014/main" id="{5BD5E2B4-5840-4115-A86D-00F617FAF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82" y="2225140"/>
            <a:ext cx="3471615" cy="271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yiibai.com/uploads/allimg/130824/1-130R415142L46.png">
            <a:extLst>
              <a:ext uri="{FF2B5EF4-FFF2-40B4-BE49-F238E27FC236}">
                <a16:creationId xmlns:a16="http://schemas.microsoft.com/office/drawing/2014/main" id="{B247A470-7ED2-4DFF-B493-1B9127A7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653" y="2193958"/>
            <a:ext cx="3471615" cy="27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16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AF8B1D-9056-439E-BBB8-7E3AB6A5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2271712"/>
            <a:ext cx="6800850" cy="231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32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C71755-D52A-4EC7-893F-12D7B882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2033587"/>
            <a:ext cx="6800850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2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B65D3A-C5C0-4A36-9AC5-19C75D0C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2033587"/>
            <a:ext cx="6800850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260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nuclide.io/static/images/docs/feature-debugger-evaluation-ex.png">
            <a:extLst>
              <a:ext uri="{FF2B5EF4-FFF2-40B4-BE49-F238E27FC236}">
                <a16:creationId xmlns:a16="http://schemas.microsoft.com/office/drawing/2014/main" id="{F5BE662C-7444-4DD1-B61E-D51D171DD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28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5666178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官方网站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中文网站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官方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API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中文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API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浏览电子书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浏览课程资料页面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40802" y="1260049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Node.js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1772816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824191" y="2799649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11" name="矩形 10"/>
          <p:cNvSpPr/>
          <p:nvPr/>
        </p:nvSpPr>
        <p:spPr>
          <a:xfrm>
            <a:off x="7213263" y="4743865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060848"/>
            <a:ext cx="8258466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vmware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workstation Pro 12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下载并导入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mocha.ova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开发环境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xshell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5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虚拟机的网卡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地址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虚拟机的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参数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vim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参考资料，掌握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vim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的使用    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hello-world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控制台程序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hello-world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服务器程序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514162" y="118804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搭建开发环境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1527145"/>
            <a:ext cx="6314250" cy="501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01-file-dir-name.js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02-console-format.js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03-console-time.js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04-all-information.js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05-cli-arguments.js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06-standard-input-output.js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07-exit-code.js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08-signal.js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09-timer.js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4977745" y="35865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全局（上）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36A19B-7543-446D-8281-CFDD137B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FDB17E-D3D5-4418-87D3-ECC7DB9CB50F}"/>
              </a:ext>
            </a:extLst>
          </p:cNvPr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492896"/>
            <a:ext cx="6890314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01-basic.js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02-encode.js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02-decode.js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03-data-uri.js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04-bmp-info.js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05-write-bmp.js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217493" y="1642309"/>
            <a:ext cx="1240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Buffer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http://edu.51cto.com/pack/view/id-107</a:t>
            </a:r>
            <a:r>
              <a:rPr lang="en-US" altLang="zh-CN" u="sng" dirty="0">
                <a:solidFill>
                  <a:srgbClr val="0070C0"/>
                </a:solidFill>
              </a:rPr>
              <a:t>0</a:t>
            </a:r>
            <a:r>
              <a:rPr lang="zh-CN" altLang="en-US" u="sng" dirty="0">
                <a:solidFill>
                  <a:srgbClr val="0070C0"/>
                </a:solidFill>
              </a:rPr>
              <a:t>.html</a:t>
            </a:r>
          </a:p>
        </p:txBody>
      </p:sp>
      <p:pic>
        <p:nvPicPr>
          <p:cNvPr id="13" name="Picture 2" descr="https://s1.51cto.com/images/201705/54bce7357bf774f4e47508dd3aeeec92902b44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031" y="1663890"/>
            <a:ext cx="331470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843031" y="2680026"/>
            <a:ext cx="3314700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EB0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中级自动化测试工程师套餐课程</a:t>
            </a:r>
          </a:p>
        </p:txBody>
      </p:sp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492896"/>
            <a:ext cx="6890314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01-third-module.js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02-export-var.js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02-export-function.js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02-export-object.js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02-main.js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03-export-all.js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03-main.js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29" y="164230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模块管理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http://edu.51cto.com/pack/view/id-107</a:t>
            </a:r>
            <a:r>
              <a:rPr lang="en-US" altLang="zh-CN" u="sng" dirty="0">
                <a:solidFill>
                  <a:srgbClr val="0070C0"/>
                </a:solidFill>
              </a:rPr>
              <a:t>0</a:t>
            </a:r>
            <a:r>
              <a:rPr lang="zh-CN" altLang="en-US" u="sng" dirty="0">
                <a:solidFill>
                  <a:srgbClr val="0070C0"/>
                </a:solidFill>
              </a:rPr>
              <a:t>.html</a:t>
            </a:r>
          </a:p>
        </p:txBody>
      </p:sp>
      <p:pic>
        <p:nvPicPr>
          <p:cNvPr id="13" name="Picture 2" descr="https://s1.51cto.com/images/201705/54bce7357bf774f4e47508dd3aeeec92902b44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031" y="1663890"/>
            <a:ext cx="331470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843031" y="2680026"/>
            <a:ext cx="3314700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EB0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中级自动化测试工程师套餐课程</a:t>
            </a:r>
          </a:p>
        </p:txBody>
      </p:sp>
    </p:spTree>
    <p:extLst>
      <p:ext uri="{BB962C8B-B14F-4D97-AF65-F5344CB8AC3E}">
        <p14:creationId xmlns:p14="http://schemas.microsoft.com/office/powerpoint/2010/main" val="390909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5882202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01-event-emitter.js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02-dog.js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以及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02-play-dog.js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03-radio.js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以及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03-listen-radio.js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04-mixing-event-emitter.js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05-error.js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06-event-name.js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26" y="137150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事件处理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11" name="矩形 10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开发环境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E9BA3A-E606-416F-A1FC-85706BB35388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52A5E9AC-6BAF-47B1-9BCB-FF4F9986E629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下载安装</a:t>
            </a:r>
          </a:p>
        </p:txBody>
      </p:sp>
      <p:pic>
        <p:nvPicPr>
          <p:cNvPr id="15" name="Picture 2" descr="http://www.yiibai.com/uploads/allimg/130824/1-130R4151R35C.png">
            <a:extLst>
              <a:ext uri="{FF2B5EF4-FFF2-40B4-BE49-F238E27FC236}">
                <a16:creationId xmlns:a16="http://schemas.microsoft.com/office/drawing/2014/main" id="{090B420B-8403-4F99-845A-A88B1BB6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2183608"/>
            <a:ext cx="7777818" cy="42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70FA1B9F-D31F-450B-A1B4-9186D9CD25C3}"/>
              </a:ext>
            </a:extLst>
          </p:cNvPr>
          <p:cNvSpPr txBox="1"/>
          <p:nvPr/>
        </p:nvSpPr>
        <p:spPr>
          <a:xfrm>
            <a:off x="1559496" y="1268760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-v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92F60BFD-4549-4877-9FA4-02CF82E06333}"/>
              </a:ext>
            </a:extLst>
          </p:cNvPr>
          <p:cNvSpPr txBox="1"/>
          <p:nvPr/>
        </p:nvSpPr>
        <p:spPr>
          <a:xfrm>
            <a:off x="3203950" y="1268760"/>
            <a:ext cx="85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04864"/>
            <a:ext cx="6890314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01-stdin-stdout.js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02-static-http-server.js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02-static-http-server-stream.js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03-readable-push.js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03-readable-pull.js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03-my-readable.js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04-green-stream.js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540077" y="141277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232B1C-5AE7-4F8E-9151-95872220F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208"/>
          <a:stretch/>
        </p:blipFill>
        <p:spPr>
          <a:xfrm>
            <a:off x="7680176" y="2227084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F9B3843-B2B0-48A7-9946-7C9393D0A9CA}"/>
              </a:ext>
            </a:extLst>
          </p:cNvPr>
          <p:cNvSpPr/>
          <p:nvPr/>
        </p:nvSpPr>
        <p:spPr>
          <a:xfrm>
            <a:off x="7248128" y="5013176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http://edu.51cto.com/pack/view/id-1024.html</a:t>
            </a:r>
          </a:p>
        </p:txBody>
      </p:sp>
    </p:spTree>
    <p:extLst>
      <p:ext uri="{BB962C8B-B14F-4D97-AF65-F5344CB8AC3E}">
        <p14:creationId xmlns:p14="http://schemas.microsoft.com/office/powerpoint/2010/main" val="207128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22840" y="1437219"/>
            <a:ext cx="2991910" cy="501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01-my-cat-async.js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01-my-cat-lower.js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01-my-cat-mix.js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01-my-cat-stream.js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01-my-cat-sync.js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01-my-cp.js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01-my-mv.js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01-my-rm.js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01-my-touch.js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3719736" y="4406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文件系统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73A8A5-6CDD-44C5-8A5D-FD4329E4CD9F}"/>
              </a:ext>
            </a:extLst>
          </p:cNvPr>
          <p:cNvSpPr/>
          <p:nvPr/>
        </p:nvSpPr>
        <p:spPr>
          <a:xfrm>
            <a:off x="4049922" y="1437219"/>
            <a:ext cx="2991910" cy="496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02-my-ls.js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02-my-mkdir.js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02-my-rm-dir.js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03-my-ln.js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03-read-lnk.js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04-my-chmod.js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04-my-chown.js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04-my-stat.js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05-watch.js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06-my-rm.js</a:t>
            </a:r>
          </a:p>
        </p:txBody>
      </p:sp>
    </p:spTree>
    <p:extLst>
      <p:ext uri="{BB962C8B-B14F-4D97-AF65-F5344CB8AC3E}">
        <p14:creationId xmlns:p14="http://schemas.microsoft.com/office/powerpoint/2010/main" val="6320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508975"/>
            <a:ext cx="6500172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JSHint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工具检查自己写过的所有代码，改正代码中问题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练习使用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命令行调试器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练习使用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chrome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的图形界面调试器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练习使用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性能分析工具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3290396" y="147607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调试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187271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329823"/>
            <a:ext cx="3289914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TCP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协议的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01-server.js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02-my-telnet.js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UDP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协议的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01-server.js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02-my-nc.js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01-dns.js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950681" y="140406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网络编程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36A19B-7543-446D-8281-CFDD137B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FDB17E-D3D5-4418-87D3-ECC7DB9CB50F}"/>
              </a:ext>
            </a:extLst>
          </p:cNvPr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7A7B73-9BEA-4C10-B089-A73F2B6FAAC0}"/>
              </a:ext>
            </a:extLst>
          </p:cNvPr>
          <p:cNvSpPr/>
          <p:nvPr/>
        </p:nvSpPr>
        <p:spPr>
          <a:xfrm>
            <a:off x="3863752" y="2276872"/>
            <a:ext cx="3289914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HTTP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协议的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01-server.js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02-my-curl.js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03-get-weather.js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04-post.js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5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492896"/>
            <a:ext cx="393798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01-exec-file.js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02-child.js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02-exec-file.js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02-spawn-v1.js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02-spawn-v2.js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02-spawn-v3.js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02-spawn-v4.js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3168060" y="164230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子进程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http://edu.51cto.com/pack/view/id-107</a:t>
            </a:r>
            <a:r>
              <a:rPr lang="en-US" altLang="zh-CN" u="sng" dirty="0">
                <a:solidFill>
                  <a:srgbClr val="0070C0"/>
                </a:solidFill>
              </a:rPr>
              <a:t>0</a:t>
            </a:r>
            <a:r>
              <a:rPr lang="zh-CN" altLang="en-US" u="sng" dirty="0">
                <a:solidFill>
                  <a:srgbClr val="0070C0"/>
                </a:solidFill>
              </a:rPr>
              <a:t>.html</a:t>
            </a:r>
          </a:p>
        </p:txBody>
      </p:sp>
      <p:pic>
        <p:nvPicPr>
          <p:cNvPr id="13" name="Picture 2" descr="https://s1.51cto.com/images/201705/54bce7357bf774f4e47508dd3aeeec92902b44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031" y="1663890"/>
            <a:ext cx="331470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843031" y="2680026"/>
            <a:ext cx="3314700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EB0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中级自动化测试工程师套餐课程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32C90E-723E-4841-B0DB-16A456DE84B7}"/>
              </a:ext>
            </a:extLst>
          </p:cNvPr>
          <p:cNvSpPr/>
          <p:nvPr/>
        </p:nvSpPr>
        <p:spPr>
          <a:xfrm>
            <a:off x="4367808" y="2980462"/>
            <a:ext cx="3937986" cy="2994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03-exec.js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04-detach.js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05-fork.js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05-ipc-child.js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05-ipc.js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06-sync.js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4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04864"/>
            <a:ext cx="6890314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todo.js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todo.test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.js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334893" y="141277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232B1C-5AE7-4F8E-9151-95872220F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208"/>
          <a:stretch/>
        </p:blipFill>
        <p:spPr>
          <a:xfrm>
            <a:off x="7680176" y="2227084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F9B3843-B2B0-48A7-9946-7C9393D0A9CA}"/>
              </a:ext>
            </a:extLst>
          </p:cNvPr>
          <p:cNvSpPr/>
          <p:nvPr/>
        </p:nvSpPr>
        <p:spPr>
          <a:xfrm>
            <a:off x="7248128" y="5013176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http://edu.51cto.com/pack/view/id-1024.html</a:t>
            </a:r>
          </a:p>
        </p:txBody>
      </p:sp>
    </p:spTree>
    <p:extLst>
      <p:ext uri="{BB962C8B-B14F-4D97-AF65-F5344CB8AC3E}">
        <p14:creationId xmlns:p14="http://schemas.microsoft.com/office/powerpoint/2010/main" val="176277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5882202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01-basic-server.js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02-static-http-server.js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03-form.js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04-rest-api.js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编写客户端代码使用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RESTful API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05-https-server.js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896569" y="1371503"/>
            <a:ext cx="188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Web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11" name="矩形 10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14706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编程入门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7268" y="3780400"/>
            <a:ext cx="7018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2" y="829430"/>
            <a:ext cx="3081761" cy="23510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2" y="3611898"/>
            <a:ext cx="3081761" cy="23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http://marcocerque.netsons.org/Blog/wp-content/uploads/2014/11/Le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412776"/>
            <a:ext cx="9072658" cy="5039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108758-27D4-4704-A6DE-FB3ACED1D4AC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AFFB944-158C-4CC4-B6DF-B5886ED853B2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0189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0108758-27D4-4704-A6DE-FB3ACED1D4AC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AFFB944-158C-4CC4-B6DF-B5886ED853B2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第一个应用程序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D7B1E0-8834-4143-A6DC-E8C086C49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0256" y="2056070"/>
            <a:ext cx="7564096" cy="32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33308" rIns="91440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①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require</a:t>
            </a:r>
            <a:r>
              <a:rPr kumimoji="0" lang="zh-CN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引入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模块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88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var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http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require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(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‘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http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'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);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ourier New" pitchFamily="49" charset="0"/>
            </a:endParaRPr>
          </a:p>
          <a:p>
            <a:pPr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②</a:t>
            </a:r>
            <a:r>
              <a:rPr kumimoji="0" lang="zh-CN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创建</a:t>
            </a:r>
            <a:r>
              <a:rPr lang="zh-CN" altLang="en-US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服务器，服务器可以监听客户端的请求，类似于 </a:t>
            </a:r>
            <a:r>
              <a:rPr lang="en-US" altLang="zh-CN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Apache </a:t>
            </a:r>
            <a:r>
              <a:rPr lang="zh-CN" altLang="en-US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、</a:t>
            </a:r>
            <a:r>
              <a:rPr lang="en-US" altLang="zh-CN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Nginx </a:t>
            </a:r>
            <a:r>
              <a:rPr lang="zh-CN" altLang="en-US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等 </a:t>
            </a:r>
            <a:r>
              <a:rPr lang="en-US" altLang="zh-CN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HTTP </a:t>
            </a:r>
            <a:r>
              <a:rPr lang="zh-CN" altLang="en-US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服务器。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88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ourier New" pitchFamily="49" charset="0"/>
            </a:endParaRPr>
          </a:p>
          <a:p>
            <a:pPr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③接收请求，响应请求。</a:t>
            </a:r>
            <a:endParaRPr lang="en-US" altLang="zh-CN" sz="2000" dirty="0">
              <a:solidFill>
                <a:srgbClr val="88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0108758-27D4-4704-A6DE-FB3ACED1D4AC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AFFB944-158C-4CC4-B6DF-B5886ED853B2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第一个应用程序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651431-EB81-4327-869B-F73E9B04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636912"/>
            <a:ext cx="8735610" cy="2796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6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0108758-27D4-4704-A6DE-FB3ACED1D4AC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AFFB944-158C-4CC4-B6DF-B5886ED853B2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第一个应用程序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9E5980-2423-483B-9F15-257B2390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50" y="2361208"/>
            <a:ext cx="9019048" cy="28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1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0108758-27D4-4704-A6DE-FB3ACED1D4AC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AFFB944-158C-4CC4-B6DF-B5886ED853B2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第一个应用程序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D93248-F6CE-4AF6-85BE-93929751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564904"/>
            <a:ext cx="5809036" cy="3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2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39816" y="332656"/>
            <a:ext cx="6984776" cy="6341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523492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ECMAScript 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内置对象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811524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603612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3395700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364252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普通模块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652284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444372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0236460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051884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全局对象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339916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132004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924092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右大括号 38"/>
          <p:cNvSpPr/>
          <p:nvPr/>
        </p:nvSpPr>
        <p:spPr>
          <a:xfrm rot="16200000">
            <a:off x="7715981" y="-1462174"/>
            <a:ext cx="396441" cy="5724636"/>
          </a:xfrm>
          <a:prstGeom prst="rightBrace">
            <a:avLst>
              <a:gd name="adj1" fmla="val 79915"/>
              <a:gd name="adj2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708067" y="548680"/>
            <a:ext cx="2412268" cy="509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Node.js API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545692" y="3429000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Array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Date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Number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String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Math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JSON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051883" y="3578187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__</a:t>
            </a:r>
            <a:r>
              <a:rPr lang="en-US" altLang="zh-CN" sz="2400" dirty="0" err="1">
                <a:solidFill>
                  <a:schemeClr val="tx1"/>
                </a:solidFill>
              </a:rPr>
              <a:t>dirname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__filename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console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process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Class: Buffer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require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exports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364252" y="3557599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fs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stream</a:t>
            </a:r>
          </a:p>
          <a:p>
            <a:r>
              <a:rPr lang="en-US" altLang="zh-CN" sz="2400" dirty="0" err="1">
                <a:solidFill>
                  <a:schemeClr val="tx1"/>
                </a:solidFill>
              </a:rPr>
              <a:t>os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http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net</a:t>
            </a:r>
          </a:p>
          <a:p>
            <a:r>
              <a:rPr lang="en-US" altLang="zh-CN" sz="2400" dirty="0" err="1">
                <a:solidFill>
                  <a:schemeClr val="tx1"/>
                </a:solidFill>
              </a:rPr>
              <a:t>zlib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path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7DF3A6-DA13-4D75-922E-6DBDF9D7C2AF}"/>
              </a:ext>
            </a:extLst>
          </p:cNvPr>
          <p:cNvSpPr/>
          <p:nvPr/>
        </p:nvSpPr>
        <p:spPr>
          <a:xfrm>
            <a:off x="1523492" y="2235696"/>
            <a:ext cx="2412268" cy="982449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1D1E12-DED7-4A16-B390-933A8EEB63D2}"/>
              </a:ext>
            </a:extLst>
          </p:cNvPr>
          <p:cNvSpPr/>
          <p:nvPr/>
        </p:nvSpPr>
        <p:spPr>
          <a:xfrm>
            <a:off x="5051883" y="2209533"/>
            <a:ext cx="2412268" cy="998011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09180B8-DCE4-4A7A-AB59-FAD19A1BF32F}"/>
              </a:ext>
            </a:extLst>
          </p:cNvPr>
          <p:cNvSpPr/>
          <p:nvPr/>
        </p:nvSpPr>
        <p:spPr>
          <a:xfrm>
            <a:off x="8364252" y="2221171"/>
            <a:ext cx="2412268" cy="982449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3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0" y="1675073"/>
            <a:ext cx="11049740" cy="3507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B4BBFD-7837-4022-ABA1-75096C945C27}"/>
              </a:ext>
            </a:extLst>
          </p:cNvPr>
          <p:cNvSpPr/>
          <p:nvPr/>
        </p:nvSpPr>
        <p:spPr>
          <a:xfrm>
            <a:off x="3575720" y="3068960"/>
            <a:ext cx="1440160" cy="648072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911897-C5F5-414F-9F5D-8D5E4482FD7B}"/>
              </a:ext>
            </a:extLst>
          </p:cNvPr>
          <p:cNvSpPr/>
          <p:nvPr/>
        </p:nvSpPr>
        <p:spPr>
          <a:xfrm>
            <a:off x="5447928" y="3062389"/>
            <a:ext cx="720080" cy="654643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C624A9-D2BC-4D78-A81F-EE7A93F058B0}"/>
              </a:ext>
            </a:extLst>
          </p:cNvPr>
          <p:cNvSpPr/>
          <p:nvPr/>
        </p:nvSpPr>
        <p:spPr>
          <a:xfrm>
            <a:off x="6482171" y="3029993"/>
            <a:ext cx="981981" cy="687040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345C4D-1B91-4263-B5A4-24B5EFF3BEC1}"/>
              </a:ext>
            </a:extLst>
          </p:cNvPr>
          <p:cNvSpPr/>
          <p:nvPr/>
        </p:nvSpPr>
        <p:spPr>
          <a:xfrm>
            <a:off x="7742781" y="3044877"/>
            <a:ext cx="974975" cy="672155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BC1614-12E2-4476-B868-13FEBB20101A}"/>
              </a:ext>
            </a:extLst>
          </p:cNvPr>
          <p:cNvSpPr/>
          <p:nvPr/>
        </p:nvSpPr>
        <p:spPr>
          <a:xfrm>
            <a:off x="9048328" y="3068961"/>
            <a:ext cx="979116" cy="648072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469AAF-EF12-4EF0-9F09-6C92F3FB55B8}"/>
              </a:ext>
            </a:extLst>
          </p:cNvPr>
          <p:cNvSpPr/>
          <p:nvPr/>
        </p:nvSpPr>
        <p:spPr>
          <a:xfrm>
            <a:off x="10388771" y="3044877"/>
            <a:ext cx="974295" cy="672155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FACEC1-374A-4680-A7C2-043581D51D28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CAA4257-F081-4706-A99A-47DFE38306D4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构成</a:t>
            </a:r>
          </a:p>
        </p:txBody>
      </p:sp>
    </p:spTree>
    <p:extLst>
      <p:ext uri="{BB962C8B-B14F-4D97-AF65-F5344CB8AC3E}">
        <p14:creationId xmlns:p14="http://schemas.microsoft.com/office/powerpoint/2010/main" val="28165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jgomezb.github.io/presentations/nodejs-threading-model/images/arch.png">
            <a:extLst>
              <a:ext uri="{FF2B5EF4-FFF2-40B4-BE49-F238E27FC236}">
                <a16:creationId xmlns:a16="http://schemas.microsoft.com/office/drawing/2014/main" id="{C4EB93FB-97E7-4D20-8C22-94486664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013" y="2204864"/>
            <a:ext cx="8563974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6EEEB5-B620-4B46-B4B3-17D581686EB5}"/>
              </a:ext>
            </a:extLst>
          </p:cNvPr>
          <p:cNvSpPr/>
          <p:nvPr/>
        </p:nvSpPr>
        <p:spPr>
          <a:xfrm>
            <a:off x="1815438" y="2215061"/>
            <a:ext cx="7104727" cy="1093537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33AFA3-E755-4B01-9F9C-8A3A36C2D08C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3616C7F-0753-424F-A47F-6CBCFC1EE1A4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构成</a:t>
            </a:r>
          </a:p>
        </p:txBody>
      </p:sp>
    </p:spTree>
    <p:extLst>
      <p:ext uri="{BB962C8B-B14F-4D97-AF65-F5344CB8AC3E}">
        <p14:creationId xmlns:p14="http://schemas.microsoft.com/office/powerpoint/2010/main" val="403860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de.js Non-Blocking I/O">
            <a:extLst>
              <a:ext uri="{FF2B5EF4-FFF2-40B4-BE49-F238E27FC236}">
                <a16:creationId xmlns:a16="http://schemas.microsoft.com/office/drawing/2014/main" id="{8F50C154-9B68-4285-98D3-40888006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700808"/>
            <a:ext cx="5953125" cy="459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F89322-6C0E-4440-A205-0AD95244E225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EE299AE-0598-4F56-8008-F41112E9994C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特性</a:t>
            </a:r>
          </a:p>
        </p:txBody>
      </p:sp>
    </p:spTree>
    <p:extLst>
      <p:ext uri="{BB962C8B-B14F-4D97-AF65-F5344CB8AC3E}">
        <p14:creationId xmlns:p14="http://schemas.microsoft.com/office/powerpoint/2010/main" val="166643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urjs.github.io/static/images/threading_java.png">
            <a:extLst>
              <a:ext uri="{FF2B5EF4-FFF2-40B4-BE49-F238E27FC236}">
                <a16:creationId xmlns:a16="http://schemas.microsoft.com/office/drawing/2014/main" id="{2416B7B7-63C8-4DEC-AA9A-942AE751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700808"/>
            <a:ext cx="8064896" cy="4874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2191D3-2B87-4B68-B8EF-9E98D1BECF81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9F68E61-A614-4392-B6C5-F3937E4FD45D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特性</a:t>
            </a:r>
          </a:p>
        </p:txBody>
      </p:sp>
    </p:spTree>
    <p:extLst>
      <p:ext uri="{BB962C8B-B14F-4D97-AF65-F5344CB8AC3E}">
        <p14:creationId xmlns:p14="http://schemas.microsoft.com/office/powerpoint/2010/main" val="214731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cdn-images-1.medium.com/max/1600/1*ZNiW5-rDzOSDrH3YImtQ2g.png">
            <a:extLst>
              <a:ext uri="{FF2B5EF4-FFF2-40B4-BE49-F238E27FC236}">
                <a16:creationId xmlns:a16="http://schemas.microsoft.com/office/drawing/2014/main" id="{FE2FCA95-C6BB-4FA1-A96E-991E16522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40173"/>
            <a:ext cx="6840760" cy="657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aohailang.github.io/node-party-gf-security-practice/images/14598782052144.jpg">
            <a:extLst>
              <a:ext uri="{FF2B5EF4-FFF2-40B4-BE49-F238E27FC236}">
                <a16:creationId xmlns:a16="http://schemas.microsoft.com/office/drawing/2014/main" id="{2BE4263B-060B-40D6-8FA9-3DD633B4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293" y="1628800"/>
            <a:ext cx="7825413" cy="4675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D5B023F-A8F6-468A-A138-29CC49B9B3D4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49B7DB7-6D37-4142-AD7A-BB72E3886871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特性</a:t>
            </a:r>
          </a:p>
        </p:txBody>
      </p:sp>
    </p:spTree>
    <p:extLst>
      <p:ext uri="{BB962C8B-B14F-4D97-AF65-F5344CB8AC3E}">
        <p14:creationId xmlns:p14="http://schemas.microsoft.com/office/powerpoint/2010/main" val="171793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risingstack-blog.s3.amazonaws.com/2016/Jun/npm-1466683907227.png">
            <a:extLst>
              <a:ext uri="{FF2B5EF4-FFF2-40B4-BE49-F238E27FC236}">
                <a16:creationId xmlns:a16="http://schemas.microsoft.com/office/drawing/2014/main" id="{A5E28EE5-92EB-43BA-8AD4-C265B497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2" y="1556792"/>
            <a:ext cx="10560496" cy="49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0C4F76C-7AE8-4347-BF85-ADF6AAEB830F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FBD27D51-F3D2-4263-87F5-E03D1AA0368A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Node.js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特性</a:t>
            </a:r>
          </a:p>
        </p:txBody>
      </p:sp>
    </p:spTree>
    <p:extLst>
      <p:ext uri="{BB962C8B-B14F-4D97-AF65-F5344CB8AC3E}">
        <p14:creationId xmlns:p14="http://schemas.microsoft.com/office/powerpoint/2010/main" val="371423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全局（上）：最常用的</a:t>
            </a: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5631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39816" y="332656"/>
            <a:ext cx="6984776" cy="6341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523492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ECMAScript 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内置对象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811524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603612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3395700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364252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普通模块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652284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444372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0236460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051884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全局对象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339916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132004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924092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右大括号 38"/>
          <p:cNvSpPr/>
          <p:nvPr/>
        </p:nvSpPr>
        <p:spPr>
          <a:xfrm rot="16200000">
            <a:off x="7715981" y="-1462174"/>
            <a:ext cx="396441" cy="5724636"/>
          </a:xfrm>
          <a:prstGeom prst="rightBrace">
            <a:avLst>
              <a:gd name="adj1" fmla="val 79915"/>
              <a:gd name="adj2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708067" y="548680"/>
            <a:ext cx="2412268" cy="509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Node.js API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545692" y="3429000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Array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Date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Number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String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Math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JSON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051883" y="3578187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__</a:t>
            </a:r>
            <a:r>
              <a:rPr lang="en-US" altLang="zh-CN" sz="2400" dirty="0" err="1">
                <a:solidFill>
                  <a:schemeClr val="tx1"/>
                </a:solidFill>
              </a:rPr>
              <a:t>dirname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__filename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console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process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Class: Buffer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require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exports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364252" y="3557599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fs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stream</a:t>
            </a:r>
          </a:p>
          <a:p>
            <a:r>
              <a:rPr lang="en-US" altLang="zh-CN" sz="2400" dirty="0" err="1">
                <a:solidFill>
                  <a:schemeClr val="tx1"/>
                </a:solidFill>
              </a:rPr>
              <a:t>os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http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net</a:t>
            </a:r>
          </a:p>
          <a:p>
            <a:r>
              <a:rPr lang="en-US" altLang="zh-CN" sz="2400" dirty="0" err="1">
                <a:solidFill>
                  <a:schemeClr val="tx1"/>
                </a:solidFill>
              </a:rPr>
              <a:t>zlib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path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7DF3A6-DA13-4D75-922E-6DBDF9D7C2AF}"/>
              </a:ext>
            </a:extLst>
          </p:cNvPr>
          <p:cNvSpPr/>
          <p:nvPr/>
        </p:nvSpPr>
        <p:spPr>
          <a:xfrm>
            <a:off x="1523492" y="2235696"/>
            <a:ext cx="2412268" cy="982449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1D1E12-DED7-4A16-B390-933A8EEB63D2}"/>
              </a:ext>
            </a:extLst>
          </p:cNvPr>
          <p:cNvSpPr/>
          <p:nvPr/>
        </p:nvSpPr>
        <p:spPr>
          <a:xfrm>
            <a:off x="5051883" y="2209533"/>
            <a:ext cx="2412268" cy="998011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09180B8-DCE4-4A7A-AB59-FAD19A1BF32F}"/>
              </a:ext>
            </a:extLst>
          </p:cNvPr>
          <p:cNvSpPr/>
          <p:nvPr/>
        </p:nvSpPr>
        <p:spPr>
          <a:xfrm>
            <a:off x="8364252" y="2221171"/>
            <a:ext cx="2412268" cy="982449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64BDC4-1535-43EA-8B00-6276B214BCF2}"/>
              </a:ext>
            </a:extLst>
          </p:cNvPr>
          <p:cNvSpPr/>
          <p:nvPr/>
        </p:nvSpPr>
        <p:spPr>
          <a:xfrm>
            <a:off x="8380800" y="2833536"/>
            <a:ext cx="2791730" cy="402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FF0000"/>
                </a:solidFill>
              </a:rPr>
              <a:t>require(‘module-name’)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2425"/>
            <a:ext cx="11428413" cy="615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8832304" y="356529"/>
            <a:ext cx="2246858" cy="6124957"/>
            <a:chOff x="8961710" y="356529"/>
            <a:chExt cx="2246858" cy="612495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356529"/>
              <a:ext cx="2239553" cy="8024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</a:t>
              </a:r>
              <a:r>
                <a:rPr lang="en-US" altLang="zh-CN" dirty="0" err="1">
                  <a:solidFill>
                    <a:schemeClr val="tx1"/>
                  </a:solidFill>
                </a:rPr>
                <a:t>dirname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__filename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660F32F-C473-4B18-A05F-A1CB45446CB0}"/>
                </a:ext>
              </a:extLst>
            </p:cNvPr>
            <p:cNvSpPr/>
            <p:nvPr/>
          </p:nvSpPr>
          <p:spPr>
            <a:xfrm>
              <a:off x="8961710" y="2578201"/>
              <a:ext cx="2239553" cy="20162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1710" y="1305231"/>
              <a:ext cx="2239553" cy="504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console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1912789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process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4738441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Class: Buffer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5386513"/>
              <a:ext cx="2239553" cy="1094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require()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exports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module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95206" y="356527"/>
            <a:ext cx="2449688" cy="6124958"/>
            <a:chOff x="6095206" y="356527"/>
            <a:chExt cx="2449688" cy="6124958"/>
          </a:xfrm>
        </p:grpSpPr>
        <p:sp>
          <p:nvSpPr>
            <p:cNvPr id="2" name="右大括号 1"/>
            <p:cNvSpPr/>
            <p:nvPr/>
          </p:nvSpPr>
          <p:spPr>
            <a:xfrm>
              <a:off x="6095206" y="2164817"/>
              <a:ext cx="396441" cy="4072495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20035467">
              <a:off x="6598392" y="3559986"/>
              <a:ext cx="1422548" cy="568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大括号 10"/>
            <p:cNvSpPr/>
            <p:nvPr/>
          </p:nvSpPr>
          <p:spPr>
            <a:xfrm rot="10800000">
              <a:off x="8148453" y="356527"/>
              <a:ext cx="396441" cy="6124958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7D82855-7F6C-40C9-B6AB-7790782F103F}"/>
              </a:ext>
            </a:extLst>
          </p:cNvPr>
          <p:cNvSpPr/>
          <p:nvPr/>
        </p:nvSpPr>
        <p:spPr>
          <a:xfrm>
            <a:off x="263352" y="1484784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7608D0-EDC4-41CD-975C-8CA505909433}"/>
              </a:ext>
            </a:extLst>
          </p:cNvPr>
          <p:cNvSpPr/>
          <p:nvPr/>
        </p:nvSpPr>
        <p:spPr>
          <a:xfrm>
            <a:off x="3125263" y="4362548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046401E9-DDC8-44F0-89F6-3B836EE14C9A}"/>
              </a:ext>
            </a:extLst>
          </p:cNvPr>
          <p:cNvSpPr/>
          <p:nvPr/>
        </p:nvSpPr>
        <p:spPr>
          <a:xfrm>
            <a:off x="11280576" y="404664"/>
            <a:ext cx="360040" cy="4189761"/>
          </a:xfrm>
          <a:prstGeom prst="rightBrace">
            <a:avLst>
              <a:gd name="adj1" fmla="val 68232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9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56240" y="2420888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3350172"/>
            <a:ext cx="2232248" cy="1113871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79854" y="2403727"/>
            <a:ext cx="2215939" cy="2041418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6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33709D-0FDC-40AB-B24C-31EC227743DA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A92AF85-DD53-4CCC-92FE-478DAF7A4EBB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文件路径、文件名称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049E95-7126-4A66-B433-996499C0C0F8}"/>
              </a:ext>
            </a:extLst>
          </p:cNvPr>
          <p:cNvSpPr/>
          <p:nvPr/>
        </p:nvSpPr>
        <p:spPr>
          <a:xfrm>
            <a:off x="1558170" y="2243465"/>
            <a:ext cx="8569689" cy="1846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    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dirname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，表示当前执行脚本所在的目录。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    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__filename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，表示当前正在执行的脚本的文件名。它将输出文件所在位置的绝对路径。</a:t>
            </a:r>
          </a:p>
        </p:txBody>
      </p:sp>
    </p:spTree>
    <p:extLst>
      <p:ext uri="{BB962C8B-B14F-4D97-AF65-F5344CB8AC3E}">
        <p14:creationId xmlns:p14="http://schemas.microsoft.com/office/powerpoint/2010/main" val="230238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33709D-0FDC-40AB-B24C-31EC227743DA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A92AF85-DD53-4CCC-92FE-478DAF7A4EBB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文件路径、文件名称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973323-F90E-4FFB-A090-D31424E0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99" y="2100140"/>
            <a:ext cx="8361905" cy="3923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24F344B4-C676-425A-9E03-A356B546FEE7}"/>
              </a:ext>
            </a:extLst>
          </p:cNvPr>
          <p:cNvSpPr/>
          <p:nvPr/>
        </p:nvSpPr>
        <p:spPr>
          <a:xfrm>
            <a:off x="10030265" y="1873482"/>
            <a:ext cx="1617783" cy="1038530"/>
          </a:xfrm>
          <a:prstGeom prst="cloudCallout">
            <a:avLst>
              <a:gd name="adj1" fmla="val -87035"/>
              <a:gd name="adj2" fmla="val 31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linux</a:t>
            </a:r>
            <a:r>
              <a:rPr lang="zh-CN" altLang="en-US" dirty="0"/>
              <a:t>系统如何？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26FB735-AB76-4871-AC5A-ECC485CA5B45}"/>
              </a:ext>
            </a:extLst>
          </p:cNvPr>
          <p:cNvCxnSpPr>
            <a:cxnSpLocks/>
          </p:cNvCxnSpPr>
          <p:nvPr/>
        </p:nvCxnSpPr>
        <p:spPr>
          <a:xfrm>
            <a:off x="2657475" y="3513405"/>
            <a:ext cx="3687935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13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33709D-0FDC-40AB-B24C-31EC227743DA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A92AF85-DD53-4CCC-92FE-478DAF7A4EBB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文件路径、文件名称</a:t>
            </a:r>
            <a:endParaRPr lang="zh-CN" alt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BABBB4-0008-4F30-8720-0282D37A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06" y="1901616"/>
            <a:ext cx="9379095" cy="4124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444EB37-96E0-4E39-9160-CB52CB63CB78}"/>
              </a:ext>
            </a:extLst>
          </p:cNvPr>
          <p:cNvCxnSpPr>
            <a:cxnSpLocks/>
          </p:cNvCxnSpPr>
          <p:nvPr/>
        </p:nvCxnSpPr>
        <p:spPr>
          <a:xfrm>
            <a:off x="1800225" y="2713305"/>
            <a:ext cx="302895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31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56239" y="2436988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3959987"/>
            <a:ext cx="2232248" cy="50405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79854" y="2447819"/>
            <a:ext cx="2215939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9366" y="2403727"/>
            <a:ext cx="2232248" cy="809249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9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673B412-D8C7-4766-B847-671D1CF12BFF}"/>
              </a:ext>
            </a:extLst>
          </p:cNvPr>
          <p:cNvSpPr/>
          <p:nvPr/>
        </p:nvSpPr>
        <p:spPr>
          <a:xfrm>
            <a:off x="1559496" y="1412776"/>
            <a:ext cx="9289032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54FF38-00B8-49C1-A41D-4D095BDB79CC}"/>
              </a:ext>
            </a:extLst>
          </p:cNvPr>
          <p:cNvSpPr/>
          <p:nvPr/>
        </p:nvSpPr>
        <p:spPr>
          <a:xfrm>
            <a:off x="2135560" y="2348880"/>
            <a:ext cx="3456384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755A3-8EBA-4270-B191-CF43C18EDADE}"/>
              </a:ext>
            </a:extLst>
          </p:cNvPr>
          <p:cNvSpPr/>
          <p:nvPr/>
        </p:nvSpPr>
        <p:spPr>
          <a:xfrm>
            <a:off x="6744074" y="2348880"/>
            <a:ext cx="3456384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FB42E6-003C-4C7E-A75E-0A7ED3C21BDA}"/>
              </a:ext>
            </a:extLst>
          </p:cNvPr>
          <p:cNvSpPr txBox="1"/>
          <p:nvPr/>
        </p:nvSpPr>
        <p:spPr>
          <a:xfrm>
            <a:off x="5360535" y="1619218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JavaScript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8CFEF8-B90C-4BE2-B7C1-615DBBF348BD}"/>
              </a:ext>
            </a:extLst>
          </p:cNvPr>
          <p:cNvSpPr txBox="1"/>
          <p:nvPr/>
        </p:nvSpPr>
        <p:spPr>
          <a:xfrm>
            <a:off x="3160494" y="2410008"/>
            <a:ext cx="140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浏览器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A3A25C-6731-4AD2-8427-99745A4DF6C5}"/>
              </a:ext>
            </a:extLst>
          </p:cNvPr>
          <p:cNvSpPr txBox="1"/>
          <p:nvPr/>
        </p:nvSpPr>
        <p:spPr>
          <a:xfrm>
            <a:off x="7555100" y="2408138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NodeJS</a:t>
            </a:r>
            <a:endParaRPr lang="zh-CN" altLang="en-US" sz="28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F71E77E-E43D-4E6F-97E4-BB5270265F0B}"/>
              </a:ext>
            </a:extLst>
          </p:cNvPr>
          <p:cNvSpPr/>
          <p:nvPr/>
        </p:nvSpPr>
        <p:spPr>
          <a:xfrm>
            <a:off x="2279576" y="3130088"/>
            <a:ext cx="1240958" cy="5232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7D2780D-75A9-4862-8EED-9E574E699DFC}"/>
              </a:ext>
            </a:extLst>
          </p:cNvPr>
          <p:cNvSpPr/>
          <p:nvPr/>
        </p:nvSpPr>
        <p:spPr>
          <a:xfrm>
            <a:off x="3323692" y="3923474"/>
            <a:ext cx="1240958" cy="5232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DOM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7AC5361-55C3-413E-B5DA-C5ED3883B869}"/>
              </a:ext>
            </a:extLst>
          </p:cNvPr>
          <p:cNvSpPr/>
          <p:nvPr/>
        </p:nvSpPr>
        <p:spPr>
          <a:xfrm>
            <a:off x="4098716" y="3075963"/>
            <a:ext cx="1213967" cy="5232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ECMA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D7BBA8C-7759-42CE-AB7B-B9F444222700}"/>
              </a:ext>
            </a:extLst>
          </p:cNvPr>
          <p:cNvSpPr/>
          <p:nvPr/>
        </p:nvSpPr>
        <p:spPr>
          <a:xfrm>
            <a:off x="6940523" y="3098564"/>
            <a:ext cx="1229154" cy="528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E73D8C3-EB34-41EA-8924-860DA8D8AF09}"/>
              </a:ext>
            </a:extLst>
          </p:cNvPr>
          <p:cNvSpPr/>
          <p:nvPr/>
        </p:nvSpPr>
        <p:spPr>
          <a:xfrm>
            <a:off x="8688288" y="3075963"/>
            <a:ext cx="1224136" cy="5232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Stream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7489A2C-592B-470D-80B5-6D7410306AD7}"/>
              </a:ext>
            </a:extLst>
          </p:cNvPr>
          <p:cNvSpPr/>
          <p:nvPr/>
        </p:nvSpPr>
        <p:spPr>
          <a:xfrm>
            <a:off x="6940523" y="3983017"/>
            <a:ext cx="1229154" cy="528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7B072F6-59F1-4F0C-8F14-8CB6CF8BB563}"/>
              </a:ext>
            </a:extLst>
          </p:cNvPr>
          <p:cNvSpPr/>
          <p:nvPr/>
        </p:nvSpPr>
        <p:spPr>
          <a:xfrm>
            <a:off x="8688288" y="3917587"/>
            <a:ext cx="1213967" cy="5232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ECMA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56240" y="241977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8"/>
            <a:ext cx="2232248" cy="206031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79854" y="2447819"/>
            <a:ext cx="2215939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4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56239" y="2420888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2248" cy="1452758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79854" y="2447819"/>
            <a:ext cx="2215939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全局（下）：最常用的</a:t>
            </a: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8558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2425"/>
            <a:ext cx="11428413" cy="615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8832304" y="356529"/>
            <a:ext cx="2246858" cy="6124957"/>
            <a:chOff x="8961710" y="356529"/>
            <a:chExt cx="2246858" cy="612495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356529"/>
              <a:ext cx="2239553" cy="8024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</a:t>
              </a:r>
              <a:r>
                <a:rPr lang="en-US" altLang="zh-CN" dirty="0" err="1">
                  <a:solidFill>
                    <a:schemeClr val="tx1"/>
                  </a:solidFill>
                </a:rPr>
                <a:t>dirname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__filename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660F32F-C473-4B18-A05F-A1CB45446CB0}"/>
                </a:ext>
              </a:extLst>
            </p:cNvPr>
            <p:cNvSpPr/>
            <p:nvPr/>
          </p:nvSpPr>
          <p:spPr>
            <a:xfrm>
              <a:off x="8961710" y="2578201"/>
              <a:ext cx="2239553" cy="20162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1710" y="1305231"/>
              <a:ext cx="2239553" cy="504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console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1912789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process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4738441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Class: Buffer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5386513"/>
              <a:ext cx="2239553" cy="1094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require()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exports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module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95206" y="356527"/>
            <a:ext cx="2449688" cy="6124958"/>
            <a:chOff x="6095206" y="356527"/>
            <a:chExt cx="2449688" cy="6124958"/>
          </a:xfrm>
        </p:grpSpPr>
        <p:sp>
          <p:nvSpPr>
            <p:cNvPr id="2" name="右大括号 1"/>
            <p:cNvSpPr/>
            <p:nvPr/>
          </p:nvSpPr>
          <p:spPr>
            <a:xfrm>
              <a:off x="6095206" y="2164817"/>
              <a:ext cx="396441" cy="4072495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20035467">
              <a:off x="6598392" y="3559986"/>
              <a:ext cx="1422548" cy="568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大括号 10"/>
            <p:cNvSpPr/>
            <p:nvPr/>
          </p:nvSpPr>
          <p:spPr>
            <a:xfrm rot="10800000">
              <a:off x="8148453" y="356527"/>
              <a:ext cx="396441" cy="6124958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7D82855-7F6C-40C9-B6AB-7790782F103F}"/>
              </a:ext>
            </a:extLst>
          </p:cNvPr>
          <p:cNvSpPr/>
          <p:nvPr/>
        </p:nvSpPr>
        <p:spPr>
          <a:xfrm>
            <a:off x="263352" y="1484784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7608D0-EDC4-41CD-975C-8CA505909433}"/>
              </a:ext>
            </a:extLst>
          </p:cNvPr>
          <p:cNvSpPr/>
          <p:nvPr/>
        </p:nvSpPr>
        <p:spPr>
          <a:xfrm>
            <a:off x="3125263" y="4362548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046401E9-DDC8-44F0-89F6-3B836EE14C9A}"/>
              </a:ext>
            </a:extLst>
          </p:cNvPr>
          <p:cNvSpPr/>
          <p:nvPr/>
        </p:nvSpPr>
        <p:spPr>
          <a:xfrm>
            <a:off x="11280576" y="4738441"/>
            <a:ext cx="360040" cy="1743044"/>
          </a:xfrm>
          <a:prstGeom prst="rightBrace">
            <a:avLst>
              <a:gd name="adj1" fmla="val 68232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10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68046" y="2450072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0" y="2403728"/>
            <a:ext cx="2239553" cy="206031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79854" y="3352429"/>
            <a:ext cx="2215939" cy="109271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1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837DC51-8A96-4FB7-BB87-3722BCD6B085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B88ECEB-B987-4E71-A795-BA8CF6B7A105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Buffer</a:t>
            </a:r>
            <a:endParaRPr lang="zh-CN" alt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F7B05D-C75B-4686-8CBA-E0397E01EF22}"/>
              </a:ext>
            </a:extLst>
          </p:cNvPr>
          <p:cNvSpPr txBox="1"/>
          <p:nvPr/>
        </p:nvSpPr>
        <p:spPr>
          <a:xfrm>
            <a:off x="1703512" y="1551819"/>
            <a:ext cx="9073008" cy="37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通过使用显式的字符编码，就可以在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Buffer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实例与普通的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字符串之间进行相互转换。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，仅适用于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字符集。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UTF-8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，这种可变宽编码适用于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Unicode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字符集的任何字符。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Base64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通常用于在字符文档内嵌入可以被转化成字符串的二进制数据，在需要时又可以完整无损的转换回原来的二进制格式</a:t>
            </a:r>
          </a:p>
        </p:txBody>
      </p:sp>
    </p:spTree>
    <p:extLst>
      <p:ext uri="{BB962C8B-B14F-4D97-AF65-F5344CB8AC3E}">
        <p14:creationId xmlns:p14="http://schemas.microsoft.com/office/powerpoint/2010/main" val="312857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B6B3F94-E537-43A1-8791-C1AAA111D7B6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EF37B6-C096-4ADD-A6EA-B7BC136AF62A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Buffer</a:t>
            </a:r>
            <a:endParaRPr lang="zh-CN" alt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71646E-B8A4-47C6-8146-7288BFCB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330257"/>
            <a:ext cx="8640960" cy="2197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3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B6B3F94-E537-43A1-8791-C1AAA111D7B6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EF37B6-C096-4ADD-A6EA-B7BC136AF62A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Buffer</a:t>
            </a:r>
            <a:endParaRPr lang="zh-CN" alt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5A9F3-739D-4AA2-92C5-B3AE05C38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95" y="2010937"/>
            <a:ext cx="5962736" cy="3841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0C893A-62CC-48DD-AF9A-500CD70B1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2276161"/>
            <a:ext cx="2920061" cy="3310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96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44432" y="2436925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8"/>
            <a:ext cx="2232248" cy="206031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68046" y="2463218"/>
            <a:ext cx="2215939" cy="477763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9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7.share.photo.xuite.net/londachen/17ab836/19619355/1094663963_l.jpg">
            <a:extLst>
              <a:ext uri="{FF2B5EF4-FFF2-40B4-BE49-F238E27FC236}">
                <a16:creationId xmlns:a16="http://schemas.microsoft.com/office/drawing/2014/main" id="{D02B31BE-2184-4635-B08F-C5BAD29D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556792"/>
            <a:ext cx="4466630" cy="4971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3BEF37E-943E-483E-AF06-D04D543A83A4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FCBA433-1249-4258-8643-BBF5D3DBBC23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模块系统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568E61-4070-415F-81E4-357D63617738}"/>
              </a:ext>
            </a:extLst>
          </p:cNvPr>
          <p:cNvSpPr/>
          <p:nvPr/>
        </p:nvSpPr>
        <p:spPr>
          <a:xfrm>
            <a:off x="6701709" y="2590333"/>
            <a:ext cx="4362844" cy="202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为了让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的文件可以相互调用，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提供了一个简单的模块系统。</a:t>
            </a:r>
          </a:p>
        </p:txBody>
      </p:sp>
    </p:spTree>
    <p:extLst>
      <p:ext uri="{BB962C8B-B14F-4D97-AF65-F5344CB8AC3E}">
        <p14:creationId xmlns:p14="http://schemas.microsoft.com/office/powerpoint/2010/main" val="28023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C2E835-1B7C-4EAB-A597-0680BCE31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91694"/>
            <a:ext cx="9526603" cy="6074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5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SUFPJ5CAQP0/maxresdefault.jpg">
            <a:extLst>
              <a:ext uri="{FF2B5EF4-FFF2-40B4-BE49-F238E27FC236}">
                <a16:creationId xmlns:a16="http://schemas.microsoft.com/office/drawing/2014/main" id="{04C7748D-2E96-4560-A22D-0FE90DC5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01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44432" y="2436925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8"/>
            <a:ext cx="2232248" cy="206031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68046" y="2463218"/>
            <a:ext cx="2215939" cy="477763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8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3BEF37E-943E-483E-AF06-D04D543A83A4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FCBA433-1249-4258-8643-BBF5D3DBBC23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原生模块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2F8245-722D-47D8-B42C-00425F63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636912"/>
            <a:ext cx="6189784" cy="1893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963479-02D5-470A-A3A6-DF2B68E6D3B2}"/>
              </a:ext>
            </a:extLst>
          </p:cNvPr>
          <p:cNvSpPr/>
          <p:nvPr/>
        </p:nvSpPr>
        <p:spPr>
          <a:xfrm>
            <a:off x="7294344" y="2586677"/>
            <a:ext cx="3999842" cy="1846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原生提供的模块，例如：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模块用于搭建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的服务端和客户端。</a:t>
            </a:r>
          </a:p>
        </p:txBody>
      </p:sp>
    </p:spTree>
    <p:extLst>
      <p:ext uri="{BB962C8B-B14F-4D97-AF65-F5344CB8AC3E}">
        <p14:creationId xmlns:p14="http://schemas.microsoft.com/office/powerpoint/2010/main" val="372472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3BEF37E-943E-483E-AF06-D04D543A83A4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FCBA433-1249-4258-8643-BBF5D3DBBC23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自定义模块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54557C-89E8-4BE2-B811-05F2FB21A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029551"/>
            <a:ext cx="4515163" cy="1864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CD513A-F1F3-4FED-90E2-D4A2B6733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69" y="4981055"/>
            <a:ext cx="6365395" cy="915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57380F6F-F746-46B5-81B6-5C452337907C}"/>
              </a:ext>
            </a:extLst>
          </p:cNvPr>
          <p:cNvSpPr/>
          <p:nvPr/>
        </p:nvSpPr>
        <p:spPr>
          <a:xfrm>
            <a:off x="7086137" y="1372622"/>
            <a:ext cx="2493960" cy="1047398"/>
          </a:xfrm>
          <a:prstGeom prst="cloudCallout">
            <a:avLst>
              <a:gd name="adj1" fmla="val -66019"/>
              <a:gd name="adj2" fmla="val 37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exports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是模块公开的接口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5F6E0033-A1B5-4CB7-B255-29C971EADE22}"/>
              </a:ext>
            </a:extLst>
          </p:cNvPr>
          <p:cNvSpPr/>
          <p:nvPr/>
        </p:nvSpPr>
        <p:spPr>
          <a:xfrm>
            <a:off x="8172260" y="4489969"/>
            <a:ext cx="3009649" cy="1047398"/>
          </a:xfrm>
          <a:prstGeom prst="cloudCallout">
            <a:avLst>
              <a:gd name="adj1" fmla="val -66019"/>
              <a:gd name="adj2" fmla="val 37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用于从外部获取一个模块的接口</a:t>
            </a:r>
          </a:p>
        </p:txBody>
      </p:sp>
    </p:spTree>
    <p:extLst>
      <p:ext uri="{BB962C8B-B14F-4D97-AF65-F5344CB8AC3E}">
        <p14:creationId xmlns:p14="http://schemas.microsoft.com/office/powerpoint/2010/main" val="37284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risingstack-blog.s3.amazonaws.com/2016/Jun/npm-1466683907227.png">
            <a:extLst>
              <a:ext uri="{FF2B5EF4-FFF2-40B4-BE49-F238E27FC236}">
                <a16:creationId xmlns:a16="http://schemas.microsoft.com/office/drawing/2014/main" id="{A5E28EE5-92EB-43BA-8AD4-C265B497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64" y="1700808"/>
            <a:ext cx="10344472" cy="483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8DE6842-D574-4F65-9E8D-28D4AB2BE2B1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D708F7F-70FD-4743-B8DD-3BDC169E5204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第三方模块</a:t>
            </a:r>
          </a:p>
        </p:txBody>
      </p:sp>
    </p:spTree>
    <p:extLst>
      <p:ext uri="{BB962C8B-B14F-4D97-AF65-F5344CB8AC3E}">
        <p14:creationId xmlns:p14="http://schemas.microsoft.com/office/powerpoint/2010/main" val="65749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548680"/>
            <a:ext cx="58102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7" y="2492896"/>
            <a:ext cx="73707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0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130A6A-EB39-49A9-B250-912CA823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81" y="954192"/>
            <a:ext cx="8195838" cy="4949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97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2425"/>
            <a:ext cx="11428413" cy="615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8832304" y="356529"/>
            <a:ext cx="2246858" cy="6124957"/>
            <a:chOff x="8961710" y="356529"/>
            <a:chExt cx="2246858" cy="612495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356529"/>
              <a:ext cx="2239553" cy="8024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</a:t>
              </a:r>
              <a:r>
                <a:rPr lang="en-US" altLang="zh-CN" dirty="0" err="1">
                  <a:solidFill>
                    <a:schemeClr val="tx1"/>
                  </a:solidFill>
                </a:rPr>
                <a:t>dirname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__filename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660F32F-C473-4B18-A05F-A1CB45446CB0}"/>
                </a:ext>
              </a:extLst>
            </p:cNvPr>
            <p:cNvSpPr/>
            <p:nvPr/>
          </p:nvSpPr>
          <p:spPr>
            <a:xfrm>
              <a:off x="8961710" y="2578201"/>
              <a:ext cx="2239553" cy="20162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1710" y="1305231"/>
              <a:ext cx="2239553" cy="504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console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1912789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process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4738441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Class: Buffer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5386513"/>
              <a:ext cx="2239553" cy="1094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require()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exports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module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95206" y="356527"/>
            <a:ext cx="2449688" cy="6124958"/>
            <a:chOff x="6095206" y="356527"/>
            <a:chExt cx="2449688" cy="6124958"/>
          </a:xfrm>
        </p:grpSpPr>
        <p:sp>
          <p:nvSpPr>
            <p:cNvPr id="2" name="右大括号 1"/>
            <p:cNvSpPr/>
            <p:nvPr/>
          </p:nvSpPr>
          <p:spPr>
            <a:xfrm>
              <a:off x="6095206" y="2164817"/>
              <a:ext cx="396441" cy="4072495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20035467">
              <a:off x="6598392" y="3559986"/>
              <a:ext cx="1422548" cy="568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大括号 10"/>
            <p:cNvSpPr/>
            <p:nvPr/>
          </p:nvSpPr>
          <p:spPr>
            <a:xfrm rot="10800000">
              <a:off x="8148453" y="356527"/>
              <a:ext cx="396441" cy="6124958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7D82855-7F6C-40C9-B6AB-7790782F103F}"/>
              </a:ext>
            </a:extLst>
          </p:cNvPr>
          <p:cNvSpPr/>
          <p:nvPr/>
        </p:nvSpPr>
        <p:spPr>
          <a:xfrm>
            <a:off x="263352" y="1484784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7608D0-EDC4-41CD-975C-8CA505909433}"/>
              </a:ext>
            </a:extLst>
          </p:cNvPr>
          <p:cNvSpPr/>
          <p:nvPr/>
        </p:nvSpPr>
        <p:spPr>
          <a:xfrm>
            <a:off x="3125263" y="4362548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046401E9-DDC8-44F0-89F6-3B836EE14C9A}"/>
              </a:ext>
            </a:extLst>
          </p:cNvPr>
          <p:cNvSpPr/>
          <p:nvPr/>
        </p:nvSpPr>
        <p:spPr>
          <a:xfrm>
            <a:off x="11280576" y="4738441"/>
            <a:ext cx="360040" cy="1743044"/>
          </a:xfrm>
          <a:prstGeom prst="rightBrace">
            <a:avLst>
              <a:gd name="adj1" fmla="val 68232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4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事件：玩转 </a:t>
            </a:r>
            <a:r>
              <a:rPr lang="en-US" altLang="zh-CN" sz="6000" b="1" dirty="0" err="1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EventEmitter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794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DBD7E4-06E6-4AE5-A589-32A0E3079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916832"/>
            <a:ext cx="6667500" cy="421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DB93E10-C491-45B8-BBC4-9F6B229E1927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A0CB42E-30BF-4048-B50A-B9DB539420B5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EventEmitter</a:t>
            </a:r>
            <a:endParaRPr lang="en-US" altLang="zh-CN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20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031646" y="2820102"/>
            <a:ext cx="26164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25688" y="422129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全局（上）</a:t>
            </a:r>
          </a:p>
        </p:txBody>
      </p:sp>
      <p:sp>
        <p:nvSpPr>
          <p:cNvPr id="71" name="矩形 70"/>
          <p:cNvSpPr/>
          <p:nvPr/>
        </p:nvSpPr>
        <p:spPr>
          <a:xfrm>
            <a:off x="2241239" y="560547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</a:p>
        </p:txBody>
      </p:sp>
      <p:sp>
        <p:nvSpPr>
          <p:cNvPr id="72" name="矩形 71"/>
          <p:cNvSpPr/>
          <p:nvPr/>
        </p:nvSpPr>
        <p:spPr>
          <a:xfrm>
            <a:off x="9042338" y="560547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</a:p>
        </p:txBody>
      </p:sp>
      <p:sp>
        <p:nvSpPr>
          <p:cNvPr id="73" name="矩形 72"/>
          <p:cNvSpPr/>
          <p:nvPr/>
        </p:nvSpPr>
        <p:spPr>
          <a:xfrm>
            <a:off x="8221608" y="421193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全局（下）</a:t>
            </a:r>
          </a:p>
        </p:txBody>
      </p:sp>
    </p:spTree>
    <p:extLst>
      <p:ext uri="{BB962C8B-B14F-4D97-AF65-F5344CB8AC3E}">
        <p14:creationId xmlns:p14="http://schemas.microsoft.com/office/powerpoint/2010/main" val="19766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upload-images.jianshu.io/upload_images/2216846-0d3e315857a82e11.jpg?imageMogr2/auto-orient/strip%7CimageView2/2/w/1240">
            <a:extLst>
              <a:ext uri="{FF2B5EF4-FFF2-40B4-BE49-F238E27FC236}">
                <a16:creationId xmlns:a16="http://schemas.microsoft.com/office/drawing/2014/main" id="{BA514AAB-94D7-43AE-A8BA-9C1F7037D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924944"/>
            <a:ext cx="5962650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CC7DA4C-3B90-4BDC-A1DA-090B9264AAAB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229E1F2-F008-4040-A3A7-303C50E8AA7D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EventEmitter</a:t>
            </a:r>
            <a:endParaRPr lang="en-US" altLang="zh-CN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28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03s6dh33i0jtc3uzfml36au-wpengine.netdna-ssl.com/wp-content/uploads/node-events.png">
            <a:extLst>
              <a:ext uri="{FF2B5EF4-FFF2-40B4-BE49-F238E27FC236}">
                <a16:creationId xmlns:a16="http://schemas.microsoft.com/office/drawing/2014/main" id="{6B47B5A2-E525-4584-B2A0-AAF131A6D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2057345"/>
            <a:ext cx="39528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32B000-C29E-4CF6-9FC7-3AC8BD3D4A61}"/>
              </a:ext>
            </a:extLst>
          </p:cNvPr>
          <p:cNvSpPr/>
          <p:nvPr/>
        </p:nvSpPr>
        <p:spPr>
          <a:xfrm>
            <a:off x="0" y="0"/>
            <a:ext cx="12192000" cy="1038529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ED52E1E-03E8-4640-9AC3-20A749A6D6BD}"/>
              </a:ext>
            </a:extLst>
          </p:cNvPr>
          <p:cNvSpPr txBox="1">
            <a:spLocks/>
          </p:cNvSpPr>
          <p:nvPr/>
        </p:nvSpPr>
        <p:spPr>
          <a:xfrm>
            <a:off x="383548" y="158108"/>
            <a:ext cx="7152117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EventEmitter</a:t>
            </a:r>
            <a:endParaRPr lang="en-US" altLang="zh-CN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DC04C54-A2C6-48B3-AE61-B700F7129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96637"/>
            <a:ext cx="6984776" cy="510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33308" rIns="91440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①</a:t>
            </a:r>
            <a:r>
              <a:rPr kumimoji="0" lang="zh-CN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引入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events </a:t>
            </a:r>
            <a:r>
              <a:rPr kumimoji="0" lang="zh-CN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模块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88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var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events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require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'events'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);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ourier New" pitchFamily="49" charset="0"/>
            </a:endParaRPr>
          </a:p>
          <a:p>
            <a:pPr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②</a:t>
            </a:r>
            <a:r>
              <a:rPr kumimoji="0" lang="zh-CN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创建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eventEmitter </a:t>
            </a:r>
            <a:r>
              <a:rPr kumimoji="0" lang="zh-CN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对象</a:t>
            </a:r>
            <a:r>
              <a:rPr kumimoji="0" 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var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eventEmitter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new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 events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EventEmitter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();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  <a:p>
            <a:pPr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③绑定事件及事件的处理程序 </a:t>
            </a:r>
            <a:endParaRPr lang="en-US" altLang="zh-CN" sz="2000" dirty="0">
              <a:solidFill>
                <a:srgbClr val="88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49" charset="0"/>
            </a:endParaRPr>
          </a:p>
          <a:p>
            <a:pPr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eventEmitter.on('eventName', eventHandler);</a:t>
            </a:r>
            <a:endParaRPr lang="en-US" altLang="zh-CN" sz="2000" dirty="0">
              <a:solidFill>
                <a:srgbClr val="88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49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8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49" charset="0"/>
              </a:rPr>
              <a:t>④触发事件 </a:t>
            </a:r>
            <a:endParaRPr lang="en-US" altLang="zh-CN" sz="2000" dirty="0">
              <a:solidFill>
                <a:srgbClr val="88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49" charset="0"/>
            </a:endParaRPr>
          </a:p>
          <a:p>
            <a:pPr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eventEmitter.emit('eventName');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88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2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流：最强大和最易误解的功能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3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.vivaolinux.com.br/imagens/dicas/comunidade/pipe_f1.png">
            <a:extLst>
              <a:ext uri="{FF2B5EF4-FFF2-40B4-BE49-F238E27FC236}">
                <a16:creationId xmlns:a16="http://schemas.microsoft.com/office/drawing/2014/main" id="{CCD7F2E2-DBEC-46D1-B43F-B37A813D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971675"/>
            <a:ext cx="5676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FC8814-193B-4DDB-A8E6-893BE0BD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852487"/>
            <a:ext cx="80581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9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552B04-A908-4E8B-814D-8D35CCB6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376237"/>
            <a:ext cx="9124950" cy="610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75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文件系统：同步</a:t>
            </a:r>
            <a:r>
              <a:rPr lang="en-US" altLang="zh-CN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异步操作</a:t>
            </a:r>
            <a:endParaRPr lang="en-US" altLang="zh-CN" sz="6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6A35DA-B795-4908-8CDF-3FC07A22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280987"/>
            <a:ext cx="10239375" cy="62960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5441" y="5661248"/>
            <a:ext cx="2016224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C8CF52-F56B-428E-9100-BB0C2F773014}"/>
              </a:ext>
            </a:extLst>
          </p:cNvPr>
          <p:cNvSpPr/>
          <p:nvPr/>
        </p:nvSpPr>
        <p:spPr>
          <a:xfrm>
            <a:off x="5879976" y="3933056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6F9FD26-FE4E-4869-9112-70540D6AE94F}"/>
              </a:ext>
            </a:extLst>
          </p:cNvPr>
          <p:cNvSpPr/>
          <p:nvPr/>
        </p:nvSpPr>
        <p:spPr>
          <a:xfrm>
            <a:off x="3719736" y="1582670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734EE583-65EB-4B34-8DE0-469FFE6767B3}"/>
              </a:ext>
            </a:extLst>
          </p:cNvPr>
          <p:cNvSpPr/>
          <p:nvPr/>
        </p:nvSpPr>
        <p:spPr>
          <a:xfrm>
            <a:off x="3719736" y="2184612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5991C6EB-7278-4824-96A1-FC4FACE3827A}"/>
              </a:ext>
            </a:extLst>
          </p:cNvPr>
          <p:cNvSpPr/>
          <p:nvPr/>
        </p:nvSpPr>
        <p:spPr>
          <a:xfrm>
            <a:off x="3719736" y="2832597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B93EEC82-AFE4-4BDC-AD16-AA84D91DFC6B}"/>
              </a:ext>
            </a:extLst>
          </p:cNvPr>
          <p:cNvSpPr/>
          <p:nvPr/>
        </p:nvSpPr>
        <p:spPr>
          <a:xfrm>
            <a:off x="3715857" y="3401076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A8BA3128-C01B-4974-85ED-BC9AC159B1E1}"/>
              </a:ext>
            </a:extLst>
          </p:cNvPr>
          <p:cNvSpPr/>
          <p:nvPr/>
        </p:nvSpPr>
        <p:spPr>
          <a:xfrm>
            <a:off x="3715857" y="4018527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BB1F6A47-1877-4F3D-A64B-9491DD8D2915}"/>
              </a:ext>
            </a:extLst>
          </p:cNvPr>
          <p:cNvSpPr/>
          <p:nvPr/>
        </p:nvSpPr>
        <p:spPr>
          <a:xfrm>
            <a:off x="3715857" y="4652117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CD8CEE8D-2F9E-4E38-9AE4-BE0C103BA3BB}"/>
              </a:ext>
            </a:extLst>
          </p:cNvPr>
          <p:cNvSpPr/>
          <p:nvPr/>
        </p:nvSpPr>
        <p:spPr>
          <a:xfrm>
            <a:off x="3715857" y="5285707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40C4B088-4AF4-4F10-88EF-4E4B956204CA}"/>
              </a:ext>
            </a:extLst>
          </p:cNvPr>
          <p:cNvSpPr/>
          <p:nvPr/>
        </p:nvSpPr>
        <p:spPr>
          <a:xfrm>
            <a:off x="3715857" y="5904000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91BD29D-5617-4511-8CFF-6CEC27C65381}"/>
              </a:ext>
            </a:extLst>
          </p:cNvPr>
          <p:cNvSpPr/>
          <p:nvPr/>
        </p:nvSpPr>
        <p:spPr>
          <a:xfrm flipV="1">
            <a:off x="4903739" y="5136940"/>
            <a:ext cx="328165" cy="45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8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B9C3B7-C015-47B6-BD37-62B622E7A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19" y="219476"/>
            <a:ext cx="6904762" cy="641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6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调试：除掉程序中的 </a:t>
            </a:r>
            <a:r>
              <a:rPr lang="en-US" altLang="zh-CN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08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07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2241240" y="282010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文件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837155" y="282010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09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10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241241" y="422129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71" name="矩形 70"/>
          <p:cNvSpPr/>
          <p:nvPr/>
        </p:nvSpPr>
        <p:spPr>
          <a:xfrm>
            <a:off x="2200073" y="5605474"/>
            <a:ext cx="1087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837154" y="560547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73" name="矩形 72"/>
          <p:cNvSpPr/>
          <p:nvPr/>
        </p:nvSpPr>
        <p:spPr>
          <a:xfrm>
            <a:off x="8631977" y="421193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子进程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0F1F9F-6247-4372-B1E4-EC431B099CE7}"/>
              </a:ext>
            </a:extLst>
          </p:cNvPr>
          <p:cNvSpPr txBox="1"/>
          <p:nvPr/>
        </p:nvSpPr>
        <p:spPr>
          <a:xfrm>
            <a:off x="9199481" y="937224"/>
            <a:ext cx="56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续</a:t>
            </a:r>
          </a:p>
        </p:txBody>
      </p:sp>
    </p:spTree>
    <p:extLst>
      <p:ext uri="{BB962C8B-B14F-4D97-AF65-F5344CB8AC3E}">
        <p14:creationId xmlns:p14="http://schemas.microsoft.com/office/powerpoint/2010/main" val="350863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://sjinnovation.com/wp-content/uploads/2017/03/debug.jpg">
            <a:extLst>
              <a:ext uri="{FF2B5EF4-FFF2-40B4-BE49-F238E27FC236}">
                <a16:creationId xmlns:a16="http://schemas.microsoft.com/office/drawing/2014/main" id="{B8CB656A-DAD0-4AAD-858C-A76CAD7A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83" y="555050"/>
            <a:ext cx="9104833" cy="5747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7463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visualstudio.com/wp-content/uploads/2016/06/editing-your-code-1-562x309@2x-op.png">
            <a:extLst>
              <a:ext uri="{FF2B5EF4-FFF2-40B4-BE49-F238E27FC236}">
                <a16:creationId xmlns:a16="http://schemas.microsoft.com/office/drawing/2014/main" id="{AAF3D370-48E3-4208-88F9-DF38A2260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7" r="22207"/>
          <a:stretch/>
        </p:blipFill>
        <p:spPr bwMode="auto">
          <a:xfrm>
            <a:off x="911424" y="908720"/>
            <a:ext cx="462717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rogramming-study.com/wp-content/uploads/2017/06/shutterstock_454047184-1024x1024.jpg">
            <a:extLst>
              <a:ext uri="{FF2B5EF4-FFF2-40B4-BE49-F238E27FC236}">
                <a16:creationId xmlns:a16="http://schemas.microsoft.com/office/drawing/2014/main" id="{65430C91-0EAB-4DAF-9AF4-A9E5A0855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138436"/>
            <a:ext cx="3212976" cy="3212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3B393F-321E-488D-92F8-1683BC20DEF1}"/>
              </a:ext>
            </a:extLst>
          </p:cNvPr>
          <p:cNvSpPr txBox="1"/>
          <p:nvPr/>
        </p:nvSpPr>
        <p:spPr>
          <a:xfrm>
            <a:off x="1410544" y="5251847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定位错误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4368-D688-4727-923B-37245288BD68}"/>
              </a:ext>
            </a:extLst>
          </p:cNvPr>
          <p:cNvSpPr txBox="1"/>
          <p:nvPr/>
        </p:nvSpPr>
        <p:spPr>
          <a:xfrm>
            <a:off x="7243192" y="5246501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修改错误</a:t>
            </a:r>
          </a:p>
        </p:txBody>
      </p:sp>
    </p:spTree>
    <p:extLst>
      <p:ext uri="{BB962C8B-B14F-4D97-AF65-F5344CB8AC3E}">
        <p14:creationId xmlns:p14="http://schemas.microsoft.com/office/powerpoint/2010/main" val="3071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ssociationsnow.com/wp-content/uploads/2016/01/0111_javascript-800x480.jpg">
            <a:extLst>
              <a:ext uri="{FF2B5EF4-FFF2-40B4-BE49-F238E27FC236}">
                <a16:creationId xmlns:a16="http://schemas.microsoft.com/office/drawing/2014/main" id="{E3B81D86-4121-4550-9306-E596E7A6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43000"/>
            <a:ext cx="7620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0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1E4E316-13A3-4C20-A16E-0752225D3CA0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304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3.iconfinder.com/data/icons/seo-outline-1/512/25_code_program_programming_develop_bug_search_developer-256.png">
            <a:extLst>
              <a:ext uri="{FF2B5EF4-FFF2-40B4-BE49-F238E27FC236}">
                <a16:creationId xmlns:a16="http://schemas.microsoft.com/office/drawing/2014/main" id="{F0B8B632-7CE9-4F79-A8B6-553C19D8A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2066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cdn3.iconfinder.com/data/icons/seo-outline-1/512/25_code_program_programming_develop_bug_search_developer-256.png">
            <a:extLst>
              <a:ext uri="{FF2B5EF4-FFF2-40B4-BE49-F238E27FC236}">
                <a16:creationId xmlns:a16="http://schemas.microsoft.com/office/drawing/2014/main" id="{900B1FFC-E1C3-40AE-A0A6-07EE66D75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2066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4C3292-D366-4B7A-9837-982618C728BF}"/>
              </a:ext>
            </a:extLst>
          </p:cNvPr>
          <p:cNvSpPr txBox="1"/>
          <p:nvPr/>
        </p:nvSpPr>
        <p:spPr>
          <a:xfrm>
            <a:off x="1410544" y="4437112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交互式调试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6F2379-B8CA-492A-ACC7-31B529FE9A54}"/>
              </a:ext>
            </a:extLst>
          </p:cNvPr>
          <p:cNvSpPr txBox="1"/>
          <p:nvPr/>
        </p:nvSpPr>
        <p:spPr>
          <a:xfrm>
            <a:off x="7243192" y="4431766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打印调试</a:t>
            </a:r>
          </a:p>
        </p:txBody>
      </p:sp>
    </p:spTree>
    <p:extLst>
      <p:ext uri="{BB962C8B-B14F-4D97-AF65-F5344CB8AC3E}">
        <p14:creationId xmlns:p14="http://schemas.microsoft.com/office/powerpoint/2010/main" val="21222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3CEA48-EA13-474E-99F9-BD486392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1209675"/>
            <a:ext cx="6877050" cy="443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3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ww.pertiller.net/projects/Remote-Debugging-Android-Native-Browser/Feature-Graphic-Transparent.png">
            <a:extLst>
              <a:ext uri="{FF2B5EF4-FFF2-40B4-BE49-F238E27FC236}">
                <a16:creationId xmlns:a16="http://schemas.microsoft.com/office/drawing/2014/main" id="{E6FF5176-A4CE-452E-A37E-9469232B7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995363"/>
            <a:ext cx="98393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infocurse.com/wp-content/uploads/2014/03/Fix-Blue-Screen-Memory-Dump-Error-in-Windows-1024x753.jpg">
            <a:extLst>
              <a:ext uri="{FF2B5EF4-FFF2-40B4-BE49-F238E27FC236}">
                <a16:creationId xmlns:a16="http://schemas.microsoft.com/office/drawing/2014/main" id="{2C90898C-7C0A-4948-B94F-9F956764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90" y="575808"/>
            <a:ext cx="7760419" cy="570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53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646ACC-57AC-43EA-B892-36ED7B53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985837"/>
            <a:ext cx="9477375" cy="488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DD3E7E-DFDC-47D8-82F9-D232ECE2893A}"/>
              </a:ext>
            </a:extLst>
          </p:cNvPr>
          <p:cNvSpPr/>
          <p:nvPr/>
        </p:nvSpPr>
        <p:spPr>
          <a:xfrm>
            <a:off x="2207568" y="1663304"/>
            <a:ext cx="6696744" cy="23450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986FF9-6C46-4FE0-AD22-43B138D9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809625"/>
            <a:ext cx="9477375" cy="523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850D24-8589-496A-A514-D43EF721DE87}"/>
              </a:ext>
            </a:extLst>
          </p:cNvPr>
          <p:cNvSpPr/>
          <p:nvPr/>
        </p:nvSpPr>
        <p:spPr>
          <a:xfrm>
            <a:off x="4223792" y="3899140"/>
            <a:ext cx="5688632" cy="28385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6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数据存储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34237" y="2820102"/>
            <a:ext cx="2411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解压缩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18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17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743508" y="4221292"/>
            <a:ext cx="2000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解密</a:t>
            </a:r>
          </a:p>
        </p:txBody>
      </p:sp>
      <p:sp>
        <p:nvSpPr>
          <p:cNvPr id="71" name="矩形 70"/>
          <p:cNvSpPr/>
          <p:nvPr/>
        </p:nvSpPr>
        <p:spPr>
          <a:xfrm>
            <a:off x="2241239" y="560547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sp>
        <p:nvSpPr>
          <p:cNvPr id="72" name="矩形 71"/>
          <p:cNvSpPr/>
          <p:nvPr/>
        </p:nvSpPr>
        <p:spPr>
          <a:xfrm>
            <a:off x="8426785" y="5605474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</a:p>
        </p:txBody>
      </p:sp>
      <p:sp>
        <p:nvSpPr>
          <p:cNvPr id="73" name="矩形 72"/>
          <p:cNvSpPr/>
          <p:nvPr/>
        </p:nvSpPr>
        <p:spPr>
          <a:xfrm>
            <a:off x="8837161" y="421193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部署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0F1F9F-6247-4372-B1E4-EC431B099CE7}"/>
              </a:ext>
            </a:extLst>
          </p:cNvPr>
          <p:cNvSpPr txBox="1"/>
          <p:nvPr/>
        </p:nvSpPr>
        <p:spPr>
          <a:xfrm>
            <a:off x="9199481" y="937224"/>
            <a:ext cx="56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续</a:t>
            </a:r>
          </a:p>
        </p:txBody>
      </p:sp>
    </p:spTree>
    <p:extLst>
      <p:ext uri="{BB962C8B-B14F-4D97-AF65-F5344CB8AC3E}">
        <p14:creationId xmlns:p14="http://schemas.microsoft.com/office/powerpoint/2010/main" val="400472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D9B2E4-F299-4FD4-B36F-596D831AA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43" y="424238"/>
            <a:ext cx="10085714" cy="60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1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60logica.com/blog/wp-content/uploads/2014/08/The-Role-of-Static-Dynamic-Testing-in-SDLC.jpg">
            <a:extLst>
              <a:ext uri="{FF2B5EF4-FFF2-40B4-BE49-F238E27FC236}">
                <a16:creationId xmlns:a16="http://schemas.microsoft.com/office/drawing/2014/main" id="{794D4565-E423-4F87-9F1E-F81ADC52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00250"/>
            <a:ext cx="6096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bitwaretechnologies.com/wp-content/uploads/2017/04/k1-1.png">
            <a:extLst>
              <a:ext uri="{FF2B5EF4-FFF2-40B4-BE49-F238E27FC236}">
                <a16:creationId xmlns:a16="http://schemas.microsoft.com/office/drawing/2014/main" id="{09160C56-9592-450D-8D28-6D97A0AE5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56" y="476672"/>
            <a:ext cx="5087888" cy="257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ematestingstuff.files.wordpress.com/2015/07/white-box-testing.png">
            <a:extLst>
              <a:ext uri="{FF2B5EF4-FFF2-40B4-BE49-F238E27FC236}">
                <a16:creationId xmlns:a16="http://schemas.microsoft.com/office/drawing/2014/main" id="{04A88C58-3A9A-4148-9F12-2844BA034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56" y="3861048"/>
            <a:ext cx="5087888" cy="257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3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F4C3292-D366-4B7A-9837-982618C728BF}"/>
              </a:ext>
            </a:extLst>
          </p:cNvPr>
          <p:cNvSpPr txBox="1"/>
          <p:nvPr/>
        </p:nvSpPr>
        <p:spPr>
          <a:xfrm>
            <a:off x="1410544" y="4437112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动态黑盒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6F2379-B8CA-492A-ACC7-31B529FE9A54}"/>
              </a:ext>
            </a:extLst>
          </p:cNvPr>
          <p:cNvSpPr txBox="1"/>
          <p:nvPr/>
        </p:nvSpPr>
        <p:spPr>
          <a:xfrm>
            <a:off x="7243192" y="4431766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动态白盒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5F5D6D-09E1-4642-9255-9148A05681EB}"/>
              </a:ext>
            </a:extLst>
          </p:cNvPr>
          <p:cNvSpPr txBox="1"/>
          <p:nvPr/>
        </p:nvSpPr>
        <p:spPr>
          <a:xfrm>
            <a:off x="1410544" y="1651447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静态黑盒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1BF25F-9893-4E2F-8CE6-CF2E56ACF25E}"/>
              </a:ext>
            </a:extLst>
          </p:cNvPr>
          <p:cNvSpPr txBox="1"/>
          <p:nvPr/>
        </p:nvSpPr>
        <p:spPr>
          <a:xfrm>
            <a:off x="7325072" y="1651446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静态白盒</a:t>
            </a:r>
          </a:p>
        </p:txBody>
      </p:sp>
    </p:spTree>
    <p:extLst>
      <p:ext uri="{BB962C8B-B14F-4D97-AF65-F5344CB8AC3E}">
        <p14:creationId xmlns:p14="http://schemas.microsoft.com/office/powerpoint/2010/main" val="21292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F99D28-2EC5-448A-B51A-DF4754B6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404812"/>
            <a:ext cx="8343900" cy="604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9F185F59-FD32-466C-A3D3-85516D2B2F25}"/>
              </a:ext>
            </a:extLst>
          </p:cNvPr>
          <p:cNvSpPr/>
          <p:nvPr/>
        </p:nvSpPr>
        <p:spPr>
          <a:xfrm>
            <a:off x="4533900" y="2183130"/>
            <a:ext cx="2354188" cy="381774"/>
          </a:xfrm>
          <a:prstGeom prst="round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2035AAC-DEB8-4AFD-9BA8-529D6AC311D2}"/>
              </a:ext>
            </a:extLst>
          </p:cNvPr>
          <p:cNvSpPr/>
          <p:nvPr/>
        </p:nvSpPr>
        <p:spPr>
          <a:xfrm>
            <a:off x="4533900" y="3893820"/>
            <a:ext cx="2354188" cy="376416"/>
          </a:xfrm>
          <a:prstGeom prst="round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EB2D2D-16D8-4B11-88EA-61B7F0BD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229" y="2061570"/>
            <a:ext cx="1615580" cy="624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755AA7-8BA5-444D-BB28-3C67DDC5FF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955" y="3459083"/>
            <a:ext cx="1826127" cy="1245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953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5AC03C-4403-45D0-B413-D2ED3C0BB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65" r="978" b="30182"/>
          <a:stretch/>
        </p:blipFill>
        <p:spPr>
          <a:xfrm>
            <a:off x="0" y="1412775"/>
            <a:ext cx="12288688" cy="40313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DB74AF-DA91-48E9-B683-AF09C1C4635B}"/>
              </a:ext>
            </a:extLst>
          </p:cNvPr>
          <p:cNvSpPr/>
          <p:nvPr/>
        </p:nvSpPr>
        <p:spPr>
          <a:xfrm>
            <a:off x="3719736" y="1484784"/>
            <a:ext cx="720080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216C13-710F-46D0-9406-198DB7A02AB1}"/>
              </a:ext>
            </a:extLst>
          </p:cNvPr>
          <p:cNvSpPr/>
          <p:nvPr/>
        </p:nvSpPr>
        <p:spPr>
          <a:xfrm>
            <a:off x="839416" y="5085184"/>
            <a:ext cx="21602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883874-4815-4A13-9453-7982E9B05B54}"/>
              </a:ext>
            </a:extLst>
          </p:cNvPr>
          <p:cNvSpPr/>
          <p:nvPr/>
        </p:nvSpPr>
        <p:spPr>
          <a:xfrm>
            <a:off x="1343472" y="4860872"/>
            <a:ext cx="2736304" cy="480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http://eslint.cn/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093E7D-F455-468A-896F-6F74EC3D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7" y="1074216"/>
            <a:ext cx="11141405" cy="4709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9B386D-30F8-4803-8897-1CE90848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4" y="1348559"/>
            <a:ext cx="10973751" cy="41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0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288F11-1565-45EF-8C89-7EC598DE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8" y="780820"/>
            <a:ext cx="11126164" cy="529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49E7C1-9DE3-4559-833C-054A43AF0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82" y="836712"/>
            <a:ext cx="9279835" cy="5148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586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D45207-B10E-4120-A6F7-F863E0015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835789" y="886977"/>
            <a:ext cx="4540131" cy="5091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8383AD-5759-4015-90AD-823A1AB2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0"/>
          <a:stretch/>
        </p:blipFill>
        <p:spPr>
          <a:xfrm>
            <a:off x="6816080" y="886977"/>
            <a:ext cx="4454284" cy="510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126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cdn-images-1.medium.com/max/1200/1*OVSMUYjGFQg2_xlV5Q2S8w.png">
            <a:extLst>
              <a:ext uri="{FF2B5EF4-FFF2-40B4-BE49-F238E27FC236}">
                <a16:creationId xmlns:a16="http://schemas.microsoft.com/office/drawing/2014/main" id="{702714D1-310C-41D3-A337-4C7426CAC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82" y="1959682"/>
            <a:ext cx="2938636" cy="2938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i.stack.imgur.com/DZncm.png">
            <a:extLst>
              <a:ext uri="{FF2B5EF4-FFF2-40B4-BE49-F238E27FC236}">
                <a16:creationId xmlns:a16="http://schemas.microsoft.com/office/drawing/2014/main" id="{A65E6553-9C25-4FE5-9697-EC6CF18D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0"/>
            <a:ext cx="1041241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6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blackfire.io/docs/profiling-ui-timeline-janks.png">
            <a:extLst>
              <a:ext uri="{FF2B5EF4-FFF2-40B4-BE49-F238E27FC236}">
                <a16:creationId xmlns:a16="http://schemas.microsoft.com/office/drawing/2014/main" id="{C0BF6E6F-A769-46A5-87C4-859C5E1D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395" y="909205"/>
            <a:ext cx="7663209" cy="503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05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子进程：执行外部程序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2" y="1268760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36" y="3542928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36" y="4691236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02" y="2390800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77210" y="1083216"/>
          <a:ext cx="663848" cy="454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180000" marR="180000" marT="180000" marB="18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95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7312C11-CD8F-4D2F-971D-598B9916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938212"/>
            <a:ext cx="9124950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椭圆 7"/>
          <p:cNvSpPr/>
          <p:nvPr/>
        </p:nvSpPr>
        <p:spPr>
          <a:xfrm>
            <a:off x="5614804" y="4052292"/>
            <a:ext cx="432048" cy="432048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11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FC71F6-6F58-4ABE-8FC4-71196F40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347787"/>
            <a:ext cx="6305550" cy="416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40" y="966787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48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9A4B11-7146-49F8-B4CC-A7033492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652586"/>
            <a:ext cx="8896350" cy="3552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2369050" y="3821905"/>
            <a:ext cx="1369513" cy="395289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990084" y="3831430"/>
            <a:ext cx="1369513" cy="395289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380585" y="3831429"/>
            <a:ext cx="1369513" cy="395289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90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FFBA7E-E029-4D27-A88E-CE0E63DB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1423987"/>
            <a:ext cx="6819900" cy="401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052736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0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009311-8D8F-4B54-AFDF-2E26DBAB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1128712"/>
            <a:ext cx="7934325" cy="460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3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42986</TotalTime>
  <Words>4948</Words>
  <Application>Microsoft Office PowerPoint</Application>
  <PresentationFormat>宽屏</PresentationFormat>
  <Paragraphs>864</Paragraphs>
  <Slides>196</Slides>
  <Notes>128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196</vt:i4>
      </vt:variant>
    </vt:vector>
  </HeadingPairs>
  <TitlesOfParts>
    <vt:vector size="204" baseType="lpstr">
      <vt:lpstr>Arial Unicode MS</vt:lpstr>
      <vt:lpstr>等线</vt:lpstr>
      <vt:lpstr>黑体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胜强 杨</cp:lastModifiedBy>
  <cp:revision>629</cp:revision>
  <dcterms:created xsi:type="dcterms:W3CDTF">2016-08-24T11:19:54Z</dcterms:created>
  <dcterms:modified xsi:type="dcterms:W3CDTF">2019-09-02T23:50:57Z</dcterms:modified>
</cp:coreProperties>
</file>